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58" r:id="rId2"/>
    <p:sldId id="259" r:id="rId3"/>
    <p:sldId id="260" r:id="rId4"/>
    <p:sldId id="278" r:id="rId5"/>
    <p:sldId id="276" r:id="rId6"/>
    <p:sldId id="263" r:id="rId7"/>
    <p:sldId id="264" r:id="rId8"/>
    <p:sldId id="277" r:id="rId9"/>
    <p:sldId id="267" r:id="rId10"/>
    <p:sldId id="268" r:id="rId11"/>
    <p:sldId id="279" r:id="rId12"/>
    <p:sldId id="270" r:id="rId13"/>
    <p:sldId id="271" r:id="rId14"/>
  </p:sldIdLst>
  <p:sldSz cx="10693400" cy="7562850"/>
  <p:notesSz cx="6794500" cy="9931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A4A"/>
    <a:srgbClr val="C1AF2B"/>
    <a:srgbClr val="EAECE9"/>
    <a:srgbClr val="5A656F"/>
    <a:srgbClr val="00573F"/>
    <a:srgbClr val="862633"/>
    <a:srgbClr val="FF2A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202B0CA-FC54-4496-8BCA-5EF66A818D29}" styleName="Dunkle Formatvorlag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306799F8-075E-4A3A-A7F6-7FBC6576F1A4}" styleName="Designformatvorlage 2 - Akz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9" d="100"/>
          <a:sy n="99" d="100"/>
        </p:scale>
        <p:origin x="106" y="211"/>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liver Lieckfeld" userId="40bdea3d346f212b" providerId="LiveId" clId="{1D5D6B06-AD04-4593-AE09-5CFA7ED3D15C}"/>
    <pc:docChg chg="modSld">
      <pc:chgData name="Oliver Lieckfeld" userId="40bdea3d346f212b" providerId="LiveId" clId="{1D5D6B06-AD04-4593-AE09-5CFA7ED3D15C}" dt="2023-12-22T11:31:57.734" v="188" actId="20577"/>
      <pc:docMkLst>
        <pc:docMk/>
      </pc:docMkLst>
      <pc:sldChg chg="modSp mod">
        <pc:chgData name="Oliver Lieckfeld" userId="40bdea3d346f212b" providerId="LiveId" clId="{1D5D6B06-AD04-4593-AE09-5CFA7ED3D15C}" dt="2023-12-22T11:24:53.823" v="5" actId="20577"/>
        <pc:sldMkLst>
          <pc:docMk/>
          <pc:sldMk cId="3065427950" sldId="259"/>
        </pc:sldMkLst>
        <pc:spChg chg="mod">
          <ac:chgData name="Oliver Lieckfeld" userId="40bdea3d346f212b" providerId="LiveId" clId="{1D5D6B06-AD04-4593-AE09-5CFA7ED3D15C}" dt="2023-12-22T11:24:53.823" v="5" actId="20577"/>
          <ac:spMkLst>
            <pc:docMk/>
            <pc:sldMk cId="3065427950" sldId="259"/>
            <ac:spMk id="3" creationId="{CEB18511-D9BA-D9DF-A36E-DEF2C98EBE66}"/>
          </ac:spMkLst>
        </pc:spChg>
      </pc:sldChg>
      <pc:sldChg chg="modSp mod">
        <pc:chgData name="Oliver Lieckfeld" userId="40bdea3d346f212b" providerId="LiveId" clId="{1D5D6B06-AD04-4593-AE09-5CFA7ED3D15C}" dt="2023-12-22T11:25:05.446" v="9" actId="20577"/>
        <pc:sldMkLst>
          <pc:docMk/>
          <pc:sldMk cId="3046473114" sldId="260"/>
        </pc:sldMkLst>
        <pc:spChg chg="mod">
          <ac:chgData name="Oliver Lieckfeld" userId="40bdea3d346f212b" providerId="LiveId" clId="{1D5D6B06-AD04-4593-AE09-5CFA7ED3D15C}" dt="2023-12-22T11:25:05.446" v="9" actId="20577"/>
          <ac:spMkLst>
            <pc:docMk/>
            <pc:sldMk cId="3046473114" sldId="260"/>
            <ac:spMk id="3" creationId="{00748879-0AB0-EC1E-482B-9FCDA1B40CA2}"/>
          </ac:spMkLst>
        </pc:spChg>
      </pc:sldChg>
      <pc:sldChg chg="modSp mod">
        <pc:chgData name="Oliver Lieckfeld" userId="40bdea3d346f212b" providerId="LiveId" clId="{1D5D6B06-AD04-4593-AE09-5CFA7ED3D15C}" dt="2023-12-22T11:25:24.474" v="21" actId="20577"/>
        <pc:sldMkLst>
          <pc:docMk/>
          <pc:sldMk cId="570765468" sldId="263"/>
        </pc:sldMkLst>
        <pc:spChg chg="mod">
          <ac:chgData name="Oliver Lieckfeld" userId="40bdea3d346f212b" providerId="LiveId" clId="{1D5D6B06-AD04-4593-AE09-5CFA7ED3D15C}" dt="2023-12-22T11:25:24.474" v="21" actId="20577"/>
          <ac:spMkLst>
            <pc:docMk/>
            <pc:sldMk cId="570765468" sldId="263"/>
            <ac:spMk id="3" creationId="{E9B1FE77-1C36-389C-5837-51069BEC72C7}"/>
          </ac:spMkLst>
        </pc:spChg>
      </pc:sldChg>
      <pc:sldChg chg="modSp mod">
        <pc:chgData name="Oliver Lieckfeld" userId="40bdea3d346f212b" providerId="LiveId" clId="{1D5D6B06-AD04-4593-AE09-5CFA7ED3D15C}" dt="2023-12-22T11:25:30.916" v="25" actId="20577"/>
        <pc:sldMkLst>
          <pc:docMk/>
          <pc:sldMk cId="3990723448" sldId="264"/>
        </pc:sldMkLst>
        <pc:spChg chg="mod">
          <ac:chgData name="Oliver Lieckfeld" userId="40bdea3d346f212b" providerId="LiveId" clId="{1D5D6B06-AD04-4593-AE09-5CFA7ED3D15C}" dt="2023-12-22T11:25:30.916" v="25" actId="20577"/>
          <ac:spMkLst>
            <pc:docMk/>
            <pc:sldMk cId="3990723448" sldId="264"/>
            <ac:spMk id="9" creationId="{3A79A189-571D-26F7-F3D6-C29AB671EEF8}"/>
          </ac:spMkLst>
        </pc:spChg>
      </pc:sldChg>
      <pc:sldChg chg="modSp mod">
        <pc:chgData name="Oliver Lieckfeld" userId="40bdea3d346f212b" providerId="LiveId" clId="{1D5D6B06-AD04-4593-AE09-5CFA7ED3D15C}" dt="2023-12-22T11:25:47.375" v="37" actId="20577"/>
        <pc:sldMkLst>
          <pc:docMk/>
          <pc:sldMk cId="1795427741" sldId="267"/>
        </pc:sldMkLst>
        <pc:spChg chg="mod">
          <ac:chgData name="Oliver Lieckfeld" userId="40bdea3d346f212b" providerId="LiveId" clId="{1D5D6B06-AD04-4593-AE09-5CFA7ED3D15C}" dt="2023-12-22T11:25:47.375" v="37" actId="20577"/>
          <ac:spMkLst>
            <pc:docMk/>
            <pc:sldMk cId="1795427741" sldId="267"/>
            <ac:spMk id="4" creationId="{5BEE8B11-5DF4-0BCB-31A6-6A68C2052A00}"/>
          </ac:spMkLst>
        </pc:spChg>
      </pc:sldChg>
      <pc:sldChg chg="modSp mod">
        <pc:chgData name="Oliver Lieckfeld" userId="40bdea3d346f212b" providerId="LiveId" clId="{1D5D6B06-AD04-4593-AE09-5CFA7ED3D15C}" dt="2023-12-22T11:25:54.161" v="41" actId="20577"/>
        <pc:sldMkLst>
          <pc:docMk/>
          <pc:sldMk cId="2424455620" sldId="268"/>
        </pc:sldMkLst>
        <pc:spChg chg="mod">
          <ac:chgData name="Oliver Lieckfeld" userId="40bdea3d346f212b" providerId="LiveId" clId="{1D5D6B06-AD04-4593-AE09-5CFA7ED3D15C}" dt="2023-12-22T11:25:54.161" v="41" actId="20577"/>
          <ac:spMkLst>
            <pc:docMk/>
            <pc:sldMk cId="2424455620" sldId="268"/>
            <ac:spMk id="7" creationId="{2DE2DC5F-8071-1A15-4353-27D273257A7B}"/>
          </ac:spMkLst>
        </pc:spChg>
      </pc:sldChg>
      <pc:sldChg chg="modSp mod">
        <pc:chgData name="Oliver Lieckfeld" userId="40bdea3d346f212b" providerId="LiveId" clId="{1D5D6B06-AD04-4593-AE09-5CFA7ED3D15C}" dt="2023-12-22T11:26:06.289" v="49" actId="20577"/>
        <pc:sldMkLst>
          <pc:docMk/>
          <pc:sldMk cId="2060018111" sldId="270"/>
        </pc:sldMkLst>
        <pc:spChg chg="mod">
          <ac:chgData name="Oliver Lieckfeld" userId="40bdea3d346f212b" providerId="LiveId" clId="{1D5D6B06-AD04-4593-AE09-5CFA7ED3D15C}" dt="2023-12-22T11:26:06.289" v="49" actId="20577"/>
          <ac:spMkLst>
            <pc:docMk/>
            <pc:sldMk cId="2060018111" sldId="270"/>
            <ac:spMk id="4" creationId="{4D5BD94C-44D1-BAA5-5726-6661E08D53AE}"/>
          </ac:spMkLst>
        </pc:spChg>
      </pc:sldChg>
      <pc:sldChg chg="modSp mod">
        <pc:chgData name="Oliver Lieckfeld" userId="40bdea3d346f212b" providerId="LiveId" clId="{1D5D6B06-AD04-4593-AE09-5CFA7ED3D15C}" dt="2023-12-22T11:26:11.252" v="53" actId="20577"/>
        <pc:sldMkLst>
          <pc:docMk/>
          <pc:sldMk cId="982684826" sldId="271"/>
        </pc:sldMkLst>
        <pc:spChg chg="mod">
          <ac:chgData name="Oliver Lieckfeld" userId="40bdea3d346f212b" providerId="LiveId" clId="{1D5D6B06-AD04-4593-AE09-5CFA7ED3D15C}" dt="2023-12-22T11:26:11.252" v="53" actId="20577"/>
          <ac:spMkLst>
            <pc:docMk/>
            <pc:sldMk cId="982684826" sldId="271"/>
            <ac:spMk id="6" creationId="{0E6063C2-6FF0-F52F-B7E7-796C5971576F}"/>
          </ac:spMkLst>
        </pc:spChg>
      </pc:sldChg>
      <pc:sldChg chg="modSp mod">
        <pc:chgData name="Oliver Lieckfeld" userId="40bdea3d346f212b" providerId="LiveId" clId="{1D5D6B06-AD04-4593-AE09-5CFA7ED3D15C}" dt="2023-12-22T11:25:17.866" v="17" actId="20577"/>
        <pc:sldMkLst>
          <pc:docMk/>
          <pc:sldMk cId="2440438589" sldId="276"/>
        </pc:sldMkLst>
        <pc:spChg chg="mod">
          <ac:chgData name="Oliver Lieckfeld" userId="40bdea3d346f212b" providerId="LiveId" clId="{1D5D6B06-AD04-4593-AE09-5CFA7ED3D15C}" dt="2023-12-22T11:25:17.866" v="17" actId="20577"/>
          <ac:spMkLst>
            <pc:docMk/>
            <pc:sldMk cId="2440438589" sldId="276"/>
            <ac:spMk id="4" creationId="{1D8A1D24-0A4D-CFFE-4216-3A0D9E2512B1}"/>
          </ac:spMkLst>
        </pc:spChg>
      </pc:sldChg>
      <pc:sldChg chg="modSp mod">
        <pc:chgData name="Oliver Lieckfeld" userId="40bdea3d346f212b" providerId="LiveId" clId="{1D5D6B06-AD04-4593-AE09-5CFA7ED3D15C}" dt="2023-12-22T11:25:41.062" v="33" actId="20577"/>
        <pc:sldMkLst>
          <pc:docMk/>
          <pc:sldMk cId="1194230277" sldId="277"/>
        </pc:sldMkLst>
        <pc:spChg chg="mod">
          <ac:chgData name="Oliver Lieckfeld" userId="40bdea3d346f212b" providerId="LiveId" clId="{1D5D6B06-AD04-4593-AE09-5CFA7ED3D15C}" dt="2023-12-22T11:25:41.062" v="33" actId="20577"/>
          <ac:spMkLst>
            <pc:docMk/>
            <pc:sldMk cId="1194230277" sldId="277"/>
            <ac:spMk id="4" creationId="{7B7BBC95-719C-E1C9-3F63-6E800B440045}"/>
          </ac:spMkLst>
        </pc:spChg>
      </pc:sldChg>
      <pc:sldChg chg="modSp mod">
        <pc:chgData name="Oliver Lieckfeld" userId="40bdea3d346f212b" providerId="LiveId" clId="{1D5D6B06-AD04-4593-AE09-5CFA7ED3D15C}" dt="2023-12-22T11:25:11.342" v="13" actId="20577"/>
        <pc:sldMkLst>
          <pc:docMk/>
          <pc:sldMk cId="3417944582" sldId="278"/>
        </pc:sldMkLst>
        <pc:spChg chg="mod">
          <ac:chgData name="Oliver Lieckfeld" userId="40bdea3d346f212b" providerId="LiveId" clId="{1D5D6B06-AD04-4593-AE09-5CFA7ED3D15C}" dt="2023-12-22T11:25:11.342" v="13" actId="20577"/>
          <ac:spMkLst>
            <pc:docMk/>
            <pc:sldMk cId="3417944582" sldId="278"/>
            <ac:spMk id="4" creationId="{1D8A1D24-0A4D-CFFE-4216-3A0D9E2512B1}"/>
          </ac:spMkLst>
        </pc:spChg>
      </pc:sldChg>
      <pc:sldChg chg="modSp mod">
        <pc:chgData name="Oliver Lieckfeld" userId="40bdea3d346f212b" providerId="LiveId" clId="{1D5D6B06-AD04-4593-AE09-5CFA7ED3D15C}" dt="2023-12-22T11:31:57.734" v="188" actId="20577"/>
        <pc:sldMkLst>
          <pc:docMk/>
          <pc:sldMk cId="3403938775" sldId="279"/>
        </pc:sldMkLst>
        <pc:spChg chg="mod">
          <ac:chgData name="Oliver Lieckfeld" userId="40bdea3d346f212b" providerId="LiveId" clId="{1D5D6B06-AD04-4593-AE09-5CFA7ED3D15C}" dt="2023-12-22T11:25:59.344" v="45" actId="20577"/>
          <ac:spMkLst>
            <pc:docMk/>
            <pc:sldMk cId="3403938775" sldId="279"/>
            <ac:spMk id="2" creationId="{59734863-80E2-3525-24A8-FFF26C453D1C}"/>
          </ac:spMkLst>
        </pc:spChg>
        <pc:graphicFrameChg chg="modGraphic">
          <ac:chgData name="Oliver Lieckfeld" userId="40bdea3d346f212b" providerId="LiveId" clId="{1D5D6B06-AD04-4593-AE09-5CFA7ED3D15C}" dt="2023-12-22T11:31:57.734" v="188" actId="20577"/>
          <ac:graphicFrameMkLst>
            <pc:docMk/>
            <pc:sldMk cId="3403938775" sldId="279"/>
            <ac:graphicFrameMk id="6" creationId="{FB93D698-8A01-1FC5-A120-7025C1B576C4}"/>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1"/>
            <a:ext cx="2944283" cy="498294"/>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48645" y="1"/>
            <a:ext cx="2944283" cy="498294"/>
          </a:xfrm>
          <a:prstGeom prst="rect">
            <a:avLst/>
          </a:prstGeom>
        </p:spPr>
        <p:txBody>
          <a:bodyPr vert="horz" lIns="91440" tIns="45720" rIns="91440" bIns="45720" rtlCol="0"/>
          <a:lstStyle>
            <a:lvl1pPr algn="r">
              <a:defRPr sz="1200"/>
            </a:lvl1pPr>
          </a:lstStyle>
          <a:p>
            <a:fld id="{82D58D05-2564-415C-8B40-1D41D0D0D27E}" type="datetimeFigureOut">
              <a:rPr lang="de-DE" smtClean="0"/>
              <a:t>22.12.2023</a:t>
            </a:fld>
            <a:endParaRPr lang="de-DE"/>
          </a:p>
        </p:txBody>
      </p:sp>
      <p:sp>
        <p:nvSpPr>
          <p:cNvPr id="4" name="Folienbildplatzhalter 3"/>
          <p:cNvSpPr>
            <a:spLocks noGrp="1" noRot="1" noChangeAspect="1"/>
          </p:cNvSpPr>
          <p:nvPr>
            <p:ph type="sldImg" idx="2"/>
          </p:nvPr>
        </p:nvSpPr>
        <p:spPr>
          <a:xfrm>
            <a:off x="1028700" y="1241425"/>
            <a:ext cx="4737100" cy="3351213"/>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450" y="4779487"/>
            <a:ext cx="5435600" cy="3910489"/>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1" y="9433107"/>
            <a:ext cx="2944283" cy="498293"/>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48645" y="9433107"/>
            <a:ext cx="2944283" cy="498293"/>
          </a:xfrm>
          <a:prstGeom prst="rect">
            <a:avLst/>
          </a:prstGeom>
        </p:spPr>
        <p:txBody>
          <a:bodyPr vert="horz" lIns="91440" tIns="45720" rIns="91440" bIns="45720" rtlCol="0" anchor="b"/>
          <a:lstStyle>
            <a:lvl1pPr algn="r">
              <a:defRPr sz="1200"/>
            </a:lvl1pPr>
          </a:lstStyle>
          <a:p>
            <a:fld id="{6822BBFF-16BD-46FD-B43B-471DAC95739D}" type="slidenum">
              <a:rPr lang="de-DE" smtClean="0"/>
              <a:t>‹Nr.›</a:t>
            </a:fld>
            <a:endParaRPr lang="de-DE"/>
          </a:p>
        </p:txBody>
      </p:sp>
    </p:spTree>
    <p:extLst>
      <p:ext uri="{BB962C8B-B14F-4D97-AF65-F5344CB8AC3E}">
        <p14:creationId xmlns:p14="http://schemas.microsoft.com/office/powerpoint/2010/main" val="734676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6822BBFF-16BD-46FD-B43B-471DAC95739D}" type="slidenum">
              <a:rPr lang="de-DE" smtClean="0"/>
              <a:t>8</a:t>
            </a:fld>
            <a:endParaRPr lang="de-DE"/>
          </a:p>
        </p:txBody>
      </p:sp>
    </p:spTree>
    <p:extLst>
      <p:ext uri="{BB962C8B-B14F-4D97-AF65-F5344CB8AC3E}">
        <p14:creationId xmlns:p14="http://schemas.microsoft.com/office/powerpoint/2010/main" val="14924437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4FC1FBE9-5CC9-2271-C744-A07F4762CB86}"/>
              </a:ext>
            </a:extLst>
          </p:cNvPr>
          <p:cNvSpPr/>
          <p:nvPr userDrawn="1"/>
        </p:nvSpPr>
        <p:spPr>
          <a:xfrm>
            <a:off x="0" y="12"/>
            <a:ext cx="10692130" cy="6011545"/>
          </a:xfrm>
          <a:custGeom>
            <a:avLst/>
            <a:gdLst/>
            <a:ahLst/>
            <a:cxnLst/>
            <a:rect l="l" t="t" r="r" b="b"/>
            <a:pathLst>
              <a:path w="10692130" h="6011545">
                <a:moveTo>
                  <a:pt x="10692003" y="0"/>
                </a:moveTo>
                <a:lnTo>
                  <a:pt x="0" y="0"/>
                </a:lnTo>
                <a:lnTo>
                  <a:pt x="0" y="6011278"/>
                </a:lnTo>
                <a:lnTo>
                  <a:pt x="10692003" y="6011278"/>
                </a:lnTo>
                <a:lnTo>
                  <a:pt x="10692003" y="0"/>
                </a:lnTo>
                <a:close/>
              </a:path>
            </a:pathLst>
          </a:custGeom>
          <a:solidFill>
            <a:srgbClr val="EAECE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6">
            <a:extLst>
              <a:ext uri="{FF2B5EF4-FFF2-40B4-BE49-F238E27FC236}">
                <a16:creationId xmlns:a16="http://schemas.microsoft.com/office/drawing/2014/main" id="{9BE66C0B-FA4F-3C2E-52EA-3EE7649B7120}"/>
              </a:ext>
            </a:extLst>
          </p:cNvPr>
          <p:cNvSpPr txBox="1"/>
          <p:nvPr userDrawn="1"/>
        </p:nvSpPr>
        <p:spPr>
          <a:xfrm>
            <a:off x="2416030" y="6433386"/>
            <a:ext cx="5958205" cy="659130"/>
          </a:xfrm>
          <a:prstGeom prst="rect">
            <a:avLst/>
          </a:prstGeom>
        </p:spPr>
        <p:txBody>
          <a:bodyPr vert="horz" wrap="square" lIns="0" tIns="13335" rIns="0" bIns="0" rtlCol="0">
            <a:spAutoFit/>
          </a:bodyPr>
          <a:lstStyle/>
          <a:p>
            <a:pPr marL="12700" defTabSz="914400">
              <a:spcBef>
                <a:spcPts val="105"/>
              </a:spcBef>
            </a:pPr>
            <a:r>
              <a:rPr sz="4150" kern="0">
                <a:solidFill>
                  <a:srgbClr val="002A4A"/>
                </a:solidFill>
                <a:latin typeface="Verdana"/>
                <a:cs typeface="Verdana"/>
              </a:rPr>
              <a:t>Your</a:t>
            </a:r>
            <a:r>
              <a:rPr sz="4150" kern="0" spc="-100">
                <a:solidFill>
                  <a:srgbClr val="002A49"/>
                </a:solidFill>
                <a:latin typeface="Verdana"/>
                <a:cs typeface="Verdana"/>
              </a:rPr>
              <a:t> </a:t>
            </a:r>
            <a:r>
              <a:rPr sz="4150" kern="0">
                <a:solidFill>
                  <a:srgbClr val="C1AF2B"/>
                </a:solidFill>
                <a:latin typeface="Verdana"/>
                <a:cs typeface="Verdana"/>
              </a:rPr>
              <a:t>home</a:t>
            </a:r>
            <a:r>
              <a:rPr sz="4150" kern="0" spc="-85">
                <a:solidFill>
                  <a:srgbClr val="BE9C1D"/>
                </a:solidFill>
                <a:latin typeface="Verdana"/>
                <a:cs typeface="Verdana"/>
              </a:rPr>
              <a:t> </a:t>
            </a:r>
            <a:r>
              <a:rPr sz="4150" kern="0">
                <a:solidFill>
                  <a:srgbClr val="002A4A"/>
                </a:solidFill>
                <a:latin typeface="Verdana"/>
                <a:cs typeface="Verdana"/>
              </a:rPr>
              <a:t>of</a:t>
            </a:r>
            <a:r>
              <a:rPr sz="4150" kern="0" spc="-85">
                <a:solidFill>
                  <a:srgbClr val="002A4A"/>
                </a:solidFill>
                <a:latin typeface="Verdana"/>
                <a:cs typeface="Verdana"/>
              </a:rPr>
              <a:t> </a:t>
            </a:r>
            <a:r>
              <a:rPr sz="4150" kern="0" spc="-10">
                <a:solidFill>
                  <a:srgbClr val="002A4A"/>
                </a:solidFill>
                <a:latin typeface="Verdana"/>
                <a:cs typeface="Verdana"/>
              </a:rPr>
              <a:t>success.</a:t>
            </a:r>
            <a:endParaRPr sz="4150" kern="0">
              <a:solidFill>
                <a:srgbClr val="002A4A"/>
              </a:solidFill>
              <a:latin typeface="Verdana"/>
              <a:cs typeface="Verdana"/>
            </a:endParaRPr>
          </a:p>
        </p:txBody>
      </p:sp>
      <p:sp>
        <p:nvSpPr>
          <p:cNvPr id="8" name="object 7">
            <a:extLst>
              <a:ext uri="{FF2B5EF4-FFF2-40B4-BE49-F238E27FC236}">
                <a16:creationId xmlns:a16="http://schemas.microsoft.com/office/drawing/2014/main" id="{F844A7D8-5214-F3A9-C764-7E08C76A911A}"/>
              </a:ext>
            </a:extLst>
          </p:cNvPr>
          <p:cNvSpPr txBox="1"/>
          <p:nvPr userDrawn="1"/>
        </p:nvSpPr>
        <p:spPr>
          <a:xfrm>
            <a:off x="3815994" y="12"/>
            <a:ext cx="3060065" cy="640560"/>
          </a:xfrm>
          <a:prstGeom prst="rect">
            <a:avLst/>
          </a:prstGeom>
          <a:solidFill>
            <a:srgbClr val="C1AF2B"/>
          </a:solidFill>
        </p:spPr>
        <p:txBody>
          <a:bodyPr vert="horz" wrap="square" lIns="0" tIns="1905" rIns="0" bIns="0" rtlCol="0">
            <a:spAutoFit/>
          </a:bodyPr>
          <a:lstStyle/>
          <a:p>
            <a:pPr defTabSz="914400">
              <a:spcBef>
                <a:spcPts val="15"/>
              </a:spcBef>
            </a:pPr>
            <a:endParaRPr sz="2050" kern="0">
              <a:solidFill>
                <a:sysClr val="windowText" lastClr="000000"/>
              </a:solidFill>
              <a:latin typeface="Times New Roman"/>
              <a:cs typeface="Times New Roman"/>
            </a:endParaRPr>
          </a:p>
          <a:p>
            <a:pPr marL="908050" defTabSz="914400"/>
            <a:r>
              <a:rPr sz="2100" kern="0" spc="-10">
                <a:solidFill>
                  <a:srgbClr val="002A4A"/>
                </a:solidFill>
                <a:latin typeface="Verdana"/>
                <a:cs typeface="Verdana"/>
              </a:rPr>
              <a:t>Preisliste</a:t>
            </a:r>
            <a:endParaRPr sz="2100" kern="0">
              <a:solidFill>
                <a:srgbClr val="002A4A"/>
              </a:solidFill>
              <a:latin typeface="Verdana"/>
              <a:cs typeface="Verdana"/>
            </a:endParaRPr>
          </a:p>
        </p:txBody>
      </p:sp>
      <p:pic>
        <p:nvPicPr>
          <p:cNvPr id="11" name="Grafik 10" descr="Ein Bild, das Schrift, Grafiken, Logo, Symbol enthält.&#10;&#10;Automatisch generierte Beschreibung">
            <a:extLst>
              <a:ext uri="{FF2B5EF4-FFF2-40B4-BE49-F238E27FC236}">
                <a16:creationId xmlns:a16="http://schemas.microsoft.com/office/drawing/2014/main" id="{E50C8066-4599-7C56-ED4F-5CF83D1789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69036" y="2419873"/>
            <a:ext cx="5750146" cy="2370777"/>
          </a:xfrm>
          <a:prstGeom prst="rect">
            <a:avLst/>
          </a:prstGeom>
        </p:spPr>
      </p:pic>
    </p:spTree>
    <p:extLst>
      <p:ext uri="{BB962C8B-B14F-4D97-AF65-F5344CB8AC3E}">
        <p14:creationId xmlns:p14="http://schemas.microsoft.com/office/powerpoint/2010/main" val="231297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92C5B86E-237B-358B-CC1E-A220713B3000}"/>
              </a:ext>
            </a:extLst>
          </p:cNvPr>
          <p:cNvSpPr/>
          <p:nvPr userDrawn="1"/>
        </p:nvSpPr>
        <p:spPr>
          <a:xfrm>
            <a:off x="0" y="12"/>
            <a:ext cx="3594100" cy="7560309"/>
          </a:xfrm>
          <a:custGeom>
            <a:avLst/>
            <a:gdLst/>
            <a:ahLst/>
            <a:cxnLst/>
            <a:rect l="l" t="t" r="r" b="b"/>
            <a:pathLst>
              <a:path w="3594100" h="7560309">
                <a:moveTo>
                  <a:pt x="3593998" y="0"/>
                </a:moveTo>
                <a:lnTo>
                  <a:pt x="0" y="0"/>
                </a:lnTo>
                <a:lnTo>
                  <a:pt x="0" y="7559992"/>
                </a:lnTo>
                <a:lnTo>
                  <a:pt x="3593998" y="7559992"/>
                </a:lnTo>
                <a:lnTo>
                  <a:pt x="3593998" y="0"/>
                </a:lnTo>
                <a:close/>
              </a:path>
            </a:pathLst>
          </a:custGeom>
          <a:solidFill>
            <a:srgbClr val="86263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4">
            <a:extLst>
              <a:ext uri="{FF2B5EF4-FFF2-40B4-BE49-F238E27FC236}">
                <a16:creationId xmlns:a16="http://schemas.microsoft.com/office/drawing/2014/main" id="{282F270E-0637-C7B9-4B10-2F9FF503FB7C}"/>
              </a:ext>
            </a:extLst>
          </p:cNvPr>
          <p:cNvSpPr txBox="1">
            <a:spLocks/>
          </p:cNvSpPr>
          <p:nvPr userDrawn="1"/>
        </p:nvSpPr>
        <p:spPr>
          <a:xfrm>
            <a:off x="450000" y="576000"/>
            <a:ext cx="2998470" cy="1646227"/>
          </a:xfrm>
          <a:prstGeom prst="rect">
            <a:avLst/>
          </a:prstGeom>
        </p:spPr>
        <p:txBody>
          <a:bodyPr vert="horz" wrap="square" lIns="0" tIns="12700" rIns="0" bIns="0" rtlCol="0">
            <a:spAutoFit/>
          </a:bodyPr>
          <a:lstStyle>
            <a:lvl1pPr>
              <a:defRPr sz="3800" b="1" i="0">
                <a:solidFill>
                  <a:schemeClr val="bg1"/>
                </a:solidFill>
                <a:latin typeface="Verdana"/>
                <a:ea typeface="+mj-ea"/>
                <a:cs typeface="Verdana"/>
              </a:defRPr>
            </a:lvl1pPr>
          </a:lstStyle>
          <a:p>
            <a:pPr marL="19685" marR="0" lvl="0" indent="0" defTabSz="914400" eaLnBrk="1" fontAlgn="auto" latinLnBrk="0" hangingPunct="1">
              <a:lnSpc>
                <a:spcPct val="100000"/>
              </a:lnSpc>
              <a:spcBef>
                <a:spcPts val="100"/>
              </a:spcBef>
              <a:spcAft>
                <a:spcPts val="0"/>
              </a:spcAft>
              <a:buClrTx/>
              <a:buSzTx/>
              <a:buFontTx/>
              <a:buNone/>
              <a:tabLst/>
              <a:defRPr/>
            </a:pPr>
            <a:r>
              <a:rPr kumimoji="0" lang="de-DE" sz="3800" b="1" i="0" u="none" strike="noStrike" kern="0" cap="none" spc="-10" normalizeH="0" baseline="0" noProof="0">
                <a:ln>
                  <a:noFill/>
                </a:ln>
                <a:solidFill>
                  <a:sysClr val="window" lastClr="FFFFFF"/>
                </a:solidFill>
                <a:effectLst/>
                <a:uLnTx/>
                <a:uFillTx/>
                <a:latin typeface="Verdana"/>
                <a:ea typeface="+mj-ea"/>
              </a:rPr>
              <a:t>Meeting</a:t>
            </a:r>
          </a:p>
        </p:txBody>
      </p:sp>
      <p:pic>
        <p:nvPicPr>
          <p:cNvPr id="4" name="Grafik 3" descr="Ein Bild, das Schrift, Grafiken, Logo, Symbol enthält.&#10;&#10;Automatisch generierte Beschreibung">
            <a:extLst>
              <a:ext uri="{FF2B5EF4-FFF2-40B4-BE49-F238E27FC236}">
                <a16:creationId xmlns:a16="http://schemas.microsoft.com/office/drawing/2014/main" id="{93E89C2C-E89C-5C20-44B2-62D9882607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04773" y="6875924"/>
            <a:ext cx="1106092" cy="456040"/>
          </a:xfrm>
          <a:prstGeom prst="rect">
            <a:avLst/>
          </a:prstGeom>
        </p:spPr>
      </p:pic>
    </p:spTree>
    <p:extLst>
      <p:ext uri="{BB962C8B-B14F-4D97-AF65-F5344CB8AC3E}">
        <p14:creationId xmlns:p14="http://schemas.microsoft.com/office/powerpoint/2010/main" val="2144109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C5A3D133-7BD4-D4C1-B3E7-AF58A9225B63}"/>
              </a:ext>
            </a:extLst>
          </p:cNvPr>
          <p:cNvSpPr/>
          <p:nvPr userDrawn="1"/>
        </p:nvSpPr>
        <p:spPr>
          <a:xfrm>
            <a:off x="0" y="12"/>
            <a:ext cx="3594100" cy="7560309"/>
          </a:xfrm>
          <a:custGeom>
            <a:avLst/>
            <a:gdLst/>
            <a:ahLst/>
            <a:cxnLst/>
            <a:rect l="l" t="t" r="r" b="b"/>
            <a:pathLst>
              <a:path w="3594100" h="7560309">
                <a:moveTo>
                  <a:pt x="3593998" y="0"/>
                </a:moveTo>
                <a:lnTo>
                  <a:pt x="0" y="0"/>
                </a:lnTo>
                <a:lnTo>
                  <a:pt x="0" y="7559992"/>
                </a:lnTo>
                <a:lnTo>
                  <a:pt x="3593998" y="7559992"/>
                </a:lnTo>
                <a:lnTo>
                  <a:pt x="3593998" y="0"/>
                </a:lnTo>
                <a:close/>
              </a:path>
            </a:pathLst>
          </a:custGeom>
          <a:solidFill>
            <a:srgbClr val="86263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object 3">
            <a:extLst>
              <a:ext uri="{FF2B5EF4-FFF2-40B4-BE49-F238E27FC236}">
                <a16:creationId xmlns:a16="http://schemas.microsoft.com/office/drawing/2014/main" id="{DCF1B77E-3077-00E2-021D-FCF3610B490C}"/>
              </a:ext>
            </a:extLst>
          </p:cNvPr>
          <p:cNvSpPr txBox="1">
            <a:spLocks/>
          </p:cNvSpPr>
          <p:nvPr userDrawn="1"/>
        </p:nvSpPr>
        <p:spPr>
          <a:xfrm>
            <a:off x="450000" y="576000"/>
            <a:ext cx="2998470" cy="1646227"/>
          </a:xfrm>
          <a:prstGeom prst="rect">
            <a:avLst/>
          </a:prstGeom>
        </p:spPr>
        <p:txBody>
          <a:bodyPr vert="horz" wrap="square" lIns="0" tIns="12700" rIns="0" bIns="0" rtlCol="0">
            <a:spAutoFit/>
          </a:bodyPr>
          <a:lstStyle>
            <a:lvl1pPr>
              <a:defRPr sz="3800" b="1" i="0">
                <a:solidFill>
                  <a:schemeClr val="bg1"/>
                </a:solidFill>
                <a:latin typeface="Verdana"/>
                <a:ea typeface="+mj-ea"/>
                <a:cs typeface="Verdana"/>
              </a:defRPr>
            </a:lvl1pPr>
          </a:lstStyle>
          <a:p>
            <a:pPr marL="12700" marR="5080" lvl="0" indent="0" defTabSz="914400" eaLnBrk="1" fontAlgn="auto" latinLnBrk="0" hangingPunct="1">
              <a:lnSpc>
                <a:spcPct val="100000"/>
              </a:lnSpc>
              <a:spcBef>
                <a:spcPts val="100"/>
              </a:spcBef>
              <a:spcAft>
                <a:spcPts val="0"/>
              </a:spcAft>
              <a:buClrTx/>
              <a:buSzTx/>
              <a:buFontTx/>
              <a:buNone/>
              <a:tabLst/>
              <a:defRPr/>
            </a:pPr>
            <a:r>
              <a:rPr kumimoji="0" lang="de-DE" sz="2600" b="1" i="0" u="none" strike="noStrike" kern="0" cap="none" spc="-10" normalizeH="0" baseline="0" noProof="0">
                <a:ln>
                  <a:noFill/>
                </a:ln>
                <a:solidFill>
                  <a:sysClr val="window" lastClr="FFFFFF"/>
                </a:solidFill>
                <a:effectLst/>
                <a:uLnTx/>
                <a:uFillTx/>
                <a:latin typeface="Verdana"/>
                <a:ea typeface="+mj-ea"/>
              </a:rPr>
              <a:t>Deine individuelle Meeting-Lösung</a:t>
            </a:r>
            <a:endParaRPr kumimoji="0" lang="de-DE" sz="2600" b="1" i="0" u="none" strike="noStrike" kern="0" cap="none" spc="0" normalizeH="0" baseline="0" noProof="0">
              <a:ln>
                <a:noFill/>
              </a:ln>
              <a:solidFill>
                <a:sysClr val="window" lastClr="FFFFFF"/>
              </a:solidFill>
              <a:effectLst/>
              <a:uLnTx/>
              <a:uFillTx/>
              <a:latin typeface="Verdana"/>
              <a:ea typeface="+mj-ea"/>
            </a:endParaRPr>
          </a:p>
        </p:txBody>
      </p:sp>
      <p:pic>
        <p:nvPicPr>
          <p:cNvPr id="23" name="Grafik 22" descr="Ein Bild, das Schrift, Grafiken, Logo, Symbol enthält.&#10;&#10;Automatisch generierte Beschreibung">
            <a:extLst>
              <a:ext uri="{FF2B5EF4-FFF2-40B4-BE49-F238E27FC236}">
                <a16:creationId xmlns:a16="http://schemas.microsoft.com/office/drawing/2014/main" id="{32622CEA-E30E-F185-757E-9F6B46D311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70183" y="6902356"/>
            <a:ext cx="1106092" cy="456040"/>
          </a:xfrm>
          <a:prstGeom prst="rect">
            <a:avLst/>
          </a:prstGeom>
        </p:spPr>
      </p:pic>
      <p:sp>
        <p:nvSpPr>
          <p:cNvPr id="3" name="object 5">
            <a:extLst>
              <a:ext uri="{FF2B5EF4-FFF2-40B4-BE49-F238E27FC236}">
                <a16:creationId xmlns:a16="http://schemas.microsoft.com/office/drawing/2014/main" id="{CF656FF9-3CFB-D05B-420B-CC7902E61633}"/>
              </a:ext>
            </a:extLst>
          </p:cNvPr>
          <p:cNvSpPr txBox="1"/>
          <p:nvPr userDrawn="1"/>
        </p:nvSpPr>
        <p:spPr>
          <a:xfrm>
            <a:off x="3996000" y="1435347"/>
            <a:ext cx="6280275" cy="282129"/>
          </a:xfrm>
          <a:prstGeom prst="rect">
            <a:avLst/>
          </a:prstGeom>
        </p:spPr>
        <p:txBody>
          <a:bodyPr vert="horz" wrap="square" lIns="0" tIns="50800" rIns="0" bIns="0" rtlCol="0">
            <a:spAutoFit/>
          </a:bodyPr>
          <a:lstStyle/>
          <a:p>
            <a:pPr marL="12700" defTabSz="914400">
              <a:spcBef>
                <a:spcPts val="400"/>
              </a:spcBef>
            </a:pPr>
            <a:r>
              <a:rPr lang="de-DE" sz="1500" b="1" kern="0">
                <a:solidFill>
                  <a:srgbClr val="C1AF2B"/>
                </a:solidFill>
                <a:latin typeface="Verdana"/>
                <a:cs typeface="Verdana"/>
              </a:rPr>
              <a:t>Konferenzräume</a:t>
            </a:r>
            <a:endParaRPr lang="de-DE" sz="1000" kern="0" spc="-10">
              <a:solidFill>
                <a:srgbClr val="231F20"/>
              </a:solidFill>
              <a:latin typeface="Verdana"/>
              <a:cs typeface="Verdana"/>
            </a:endParaRPr>
          </a:p>
        </p:txBody>
      </p:sp>
      <p:sp>
        <p:nvSpPr>
          <p:cNvPr id="2" name="Textfeld 1">
            <a:extLst>
              <a:ext uri="{FF2B5EF4-FFF2-40B4-BE49-F238E27FC236}">
                <a16:creationId xmlns:a16="http://schemas.microsoft.com/office/drawing/2014/main" id="{742709FB-F4F5-DD8B-5EC8-F0CFD675CEB9}"/>
              </a:ext>
            </a:extLst>
          </p:cNvPr>
          <p:cNvSpPr txBox="1"/>
          <p:nvPr userDrawn="1"/>
        </p:nvSpPr>
        <p:spPr>
          <a:xfrm>
            <a:off x="3996000" y="6013251"/>
            <a:ext cx="6280275" cy="975652"/>
          </a:xfrm>
          <a:prstGeom prst="rect">
            <a:avLst/>
          </a:prstGeom>
          <a:noFill/>
        </p:spPr>
        <p:txBody>
          <a:bodyPr wrap="square" lIns="0" rIns="90000">
            <a:spAutoFit/>
          </a:bodyPr>
          <a:lstStyle/>
          <a:p>
            <a:pPr marL="14400">
              <a:lnSpc>
                <a:spcPct val="107000"/>
              </a:lnSpc>
              <a:spcBef>
                <a:spcPts val="800"/>
              </a:spcBef>
            </a:pPr>
            <a:r>
              <a:rPr lang="de-DE" sz="1500" b="1" i="0" u="none" strike="noStrike">
                <a:solidFill>
                  <a:srgbClr val="C1AF2B"/>
                </a:solidFill>
                <a:effectLst/>
                <a:latin typeface="Verdana" panose="020B0604030504040204" pitchFamily="34" charset="0"/>
                <a:ea typeface="Verdana" panose="020B0604030504040204" pitchFamily="34" charset="0"/>
              </a:rPr>
              <a:t>Meeting Net für mehrere Standorte</a:t>
            </a:r>
          </a:p>
          <a:p>
            <a:pPr marL="14400" algn="just">
              <a:lnSpc>
                <a:spcPct val="107000"/>
              </a:lnSpc>
              <a:spcBef>
                <a:spcPts val="800"/>
              </a:spcBef>
            </a:pPr>
            <a:r>
              <a:rPr lang="de-DE" sz="1100" b="0" i="0" u="none" strike="noStrike">
                <a:solidFill>
                  <a:srgbClr val="002A4A"/>
                </a:solidFill>
                <a:effectLst/>
                <a:latin typeface="Verdana" panose="020B0604030504040204" pitchFamily="34" charset="0"/>
                <a:ea typeface="Verdana" panose="020B0604030504040204" pitchFamily="34" charset="0"/>
              </a:rPr>
              <a:t>Du brauchst häufiger Meeting- und Konferenzräume, vielleicht sogar an mehreren Standorten? Als Meeting Net Kunde hast du Zugriff auf über 80 Räume an 25 Standorten und profitierst von tollen Sonderkonditionen.  </a:t>
            </a:r>
            <a:endParaRPr lang="de-DE" sz="2400"/>
          </a:p>
        </p:txBody>
      </p:sp>
    </p:spTree>
    <p:extLst>
      <p:ext uri="{BB962C8B-B14F-4D97-AF65-F5344CB8AC3E}">
        <p14:creationId xmlns:p14="http://schemas.microsoft.com/office/powerpoint/2010/main" val="17690915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Benutzerdefiniertes Layout">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DDA617F4-50F6-9D08-CAB5-58A0486E0C77}"/>
              </a:ext>
            </a:extLst>
          </p:cNvPr>
          <p:cNvSpPr/>
          <p:nvPr userDrawn="1"/>
        </p:nvSpPr>
        <p:spPr>
          <a:xfrm>
            <a:off x="0" y="12"/>
            <a:ext cx="3594100" cy="7560309"/>
          </a:xfrm>
          <a:custGeom>
            <a:avLst/>
            <a:gdLst/>
            <a:ahLst/>
            <a:cxnLst/>
            <a:rect l="l" t="t" r="r" b="b"/>
            <a:pathLst>
              <a:path w="3594100" h="7560309">
                <a:moveTo>
                  <a:pt x="3593998" y="0"/>
                </a:moveTo>
                <a:lnTo>
                  <a:pt x="0" y="0"/>
                </a:lnTo>
                <a:lnTo>
                  <a:pt x="0" y="7559992"/>
                </a:lnTo>
                <a:lnTo>
                  <a:pt x="3593998" y="7559992"/>
                </a:lnTo>
                <a:lnTo>
                  <a:pt x="3593998" y="0"/>
                </a:lnTo>
                <a:close/>
              </a:path>
            </a:pathLst>
          </a:custGeom>
          <a:solidFill>
            <a:srgbClr val="86263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4" name="Grafik 3" descr="Ein Bild, das Schrift, Grafiken, Logo, Symbol enthält.&#10;&#10;Automatisch generierte Beschreibung">
            <a:extLst>
              <a:ext uri="{FF2B5EF4-FFF2-40B4-BE49-F238E27FC236}">
                <a16:creationId xmlns:a16="http://schemas.microsoft.com/office/drawing/2014/main" id="{7B250E8F-2BAE-ACC1-88AD-6D47E75F2E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70183" y="6902356"/>
            <a:ext cx="1106092" cy="456040"/>
          </a:xfrm>
          <a:prstGeom prst="rect">
            <a:avLst/>
          </a:prstGeom>
        </p:spPr>
      </p:pic>
      <p:sp>
        <p:nvSpPr>
          <p:cNvPr id="5" name="object 3">
            <a:extLst>
              <a:ext uri="{FF2B5EF4-FFF2-40B4-BE49-F238E27FC236}">
                <a16:creationId xmlns:a16="http://schemas.microsoft.com/office/drawing/2014/main" id="{8CC5BADF-2D0B-B4FE-824B-EEF605E160C0}"/>
              </a:ext>
            </a:extLst>
          </p:cNvPr>
          <p:cNvSpPr txBox="1">
            <a:spLocks/>
          </p:cNvSpPr>
          <p:nvPr userDrawn="1"/>
        </p:nvSpPr>
        <p:spPr>
          <a:xfrm>
            <a:off x="450000" y="576000"/>
            <a:ext cx="2998470" cy="1646227"/>
          </a:xfrm>
          <a:prstGeom prst="rect">
            <a:avLst/>
          </a:prstGeom>
        </p:spPr>
        <p:txBody>
          <a:bodyPr vert="horz" wrap="square" lIns="0" tIns="12700" rIns="0" bIns="0" rtlCol="0">
            <a:spAutoFit/>
          </a:bodyPr>
          <a:lstStyle>
            <a:lvl1pPr>
              <a:defRPr sz="3800" b="1" i="0">
                <a:solidFill>
                  <a:schemeClr val="bg1"/>
                </a:solidFill>
                <a:latin typeface="Verdana"/>
                <a:ea typeface="+mj-ea"/>
                <a:cs typeface="Verdana"/>
              </a:defRPr>
            </a:lvl1pPr>
          </a:lstStyle>
          <a:p>
            <a:pPr marL="12700" marR="5080" lvl="0" indent="0" defTabSz="914400" eaLnBrk="1" fontAlgn="auto" latinLnBrk="0" hangingPunct="1">
              <a:lnSpc>
                <a:spcPct val="100000"/>
              </a:lnSpc>
              <a:spcBef>
                <a:spcPts val="100"/>
              </a:spcBef>
              <a:spcAft>
                <a:spcPts val="0"/>
              </a:spcAft>
              <a:buClrTx/>
              <a:buSzTx/>
              <a:buFontTx/>
              <a:buNone/>
              <a:tabLst/>
              <a:defRPr/>
            </a:pPr>
            <a:r>
              <a:rPr kumimoji="0" lang="de-DE" sz="2600" b="1" i="0" u="none" strike="noStrike" kern="0" cap="none" spc="-10" normalizeH="0" baseline="0" noProof="0">
                <a:ln>
                  <a:noFill/>
                </a:ln>
                <a:solidFill>
                  <a:sysClr val="window" lastClr="FFFFFF"/>
                </a:solidFill>
                <a:effectLst/>
                <a:uLnTx/>
                <a:uFillTx/>
                <a:latin typeface="Verdana"/>
                <a:ea typeface="+mj-ea"/>
              </a:rPr>
              <a:t>Deine individuelle Meeting-Lösung</a:t>
            </a:r>
            <a:endParaRPr kumimoji="0" lang="de-DE" sz="2600" b="1" i="0" u="none" strike="noStrike" kern="0" cap="none" spc="0" normalizeH="0" baseline="0" noProof="0">
              <a:ln>
                <a:noFill/>
              </a:ln>
              <a:solidFill>
                <a:sysClr val="window" lastClr="FFFFFF"/>
              </a:solidFill>
              <a:effectLst/>
              <a:uLnTx/>
              <a:uFillTx/>
              <a:latin typeface="Verdana"/>
              <a:ea typeface="+mj-ea"/>
            </a:endParaRPr>
          </a:p>
        </p:txBody>
      </p:sp>
    </p:spTree>
    <p:extLst>
      <p:ext uri="{BB962C8B-B14F-4D97-AF65-F5344CB8AC3E}">
        <p14:creationId xmlns:p14="http://schemas.microsoft.com/office/powerpoint/2010/main" val="4080848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DFDA8EF1-D87C-4276-6577-87932709AB68}"/>
              </a:ext>
            </a:extLst>
          </p:cNvPr>
          <p:cNvSpPr/>
          <p:nvPr userDrawn="1"/>
        </p:nvSpPr>
        <p:spPr>
          <a:xfrm>
            <a:off x="0" y="12"/>
            <a:ext cx="3594100" cy="7560309"/>
          </a:xfrm>
          <a:custGeom>
            <a:avLst/>
            <a:gdLst/>
            <a:ahLst/>
            <a:cxnLst/>
            <a:rect l="l" t="t" r="r" b="b"/>
            <a:pathLst>
              <a:path w="3594100" h="7560309">
                <a:moveTo>
                  <a:pt x="3593998" y="0"/>
                </a:moveTo>
                <a:lnTo>
                  <a:pt x="0" y="0"/>
                </a:lnTo>
                <a:lnTo>
                  <a:pt x="0" y="7559992"/>
                </a:lnTo>
                <a:lnTo>
                  <a:pt x="3593998" y="7559992"/>
                </a:lnTo>
                <a:lnTo>
                  <a:pt x="3593998" y="0"/>
                </a:lnTo>
                <a:close/>
              </a:path>
            </a:pathLst>
          </a:custGeom>
          <a:solidFill>
            <a:srgbClr val="00573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object 4">
            <a:extLst>
              <a:ext uri="{FF2B5EF4-FFF2-40B4-BE49-F238E27FC236}">
                <a16:creationId xmlns:a16="http://schemas.microsoft.com/office/drawing/2014/main" id="{84BA423E-B78B-C2A7-9EEE-996CDED8B635}"/>
              </a:ext>
            </a:extLst>
          </p:cNvPr>
          <p:cNvSpPr txBox="1">
            <a:spLocks/>
          </p:cNvSpPr>
          <p:nvPr userDrawn="1"/>
        </p:nvSpPr>
        <p:spPr>
          <a:xfrm>
            <a:off x="450000" y="576000"/>
            <a:ext cx="2998470" cy="1646227"/>
          </a:xfrm>
          <a:prstGeom prst="rect">
            <a:avLst/>
          </a:prstGeom>
        </p:spPr>
        <p:txBody>
          <a:bodyPr vert="horz" wrap="square" lIns="0" tIns="12700" rIns="0" bIns="0" rtlCol="0">
            <a:spAutoFit/>
          </a:bodyPr>
          <a:lstStyle>
            <a:lvl1pPr>
              <a:defRPr sz="3800" b="1" i="0">
                <a:solidFill>
                  <a:schemeClr val="bg1"/>
                </a:solidFill>
                <a:latin typeface="Verdana"/>
                <a:ea typeface="+mj-ea"/>
                <a:cs typeface="Verdana"/>
              </a:defRPr>
            </a:lvl1pPr>
          </a:lstStyle>
          <a:p>
            <a:pPr marL="19685" marR="0" lvl="0" indent="0" defTabSz="914400" eaLnBrk="1" fontAlgn="auto" latinLnBrk="0" hangingPunct="1">
              <a:lnSpc>
                <a:spcPct val="100000"/>
              </a:lnSpc>
              <a:spcBef>
                <a:spcPts val="100"/>
              </a:spcBef>
              <a:spcAft>
                <a:spcPts val="0"/>
              </a:spcAft>
              <a:buClrTx/>
              <a:buSzTx/>
              <a:buFontTx/>
              <a:buNone/>
              <a:tabLst/>
              <a:defRPr/>
            </a:pPr>
            <a:r>
              <a:rPr kumimoji="0" lang="de-DE" sz="3800" b="1" i="0" u="none" strike="noStrike" kern="0" cap="none" spc="-10" normalizeH="0" baseline="0" noProof="0">
                <a:ln>
                  <a:noFill/>
                </a:ln>
                <a:solidFill>
                  <a:sysClr val="window" lastClr="FFFFFF"/>
                </a:solidFill>
                <a:effectLst/>
                <a:uLnTx/>
                <a:uFillTx/>
                <a:latin typeface="Verdana"/>
                <a:ea typeface="+mj-ea"/>
              </a:rPr>
              <a:t>Coworking</a:t>
            </a:r>
          </a:p>
        </p:txBody>
      </p:sp>
      <p:pic>
        <p:nvPicPr>
          <p:cNvPr id="4" name="Grafik 3" descr="Ein Bild, das Schrift, Grafiken, Logo, Symbol enthält.&#10;&#10;Automatisch generierte Beschreibung">
            <a:extLst>
              <a:ext uri="{FF2B5EF4-FFF2-40B4-BE49-F238E27FC236}">
                <a16:creationId xmlns:a16="http://schemas.microsoft.com/office/drawing/2014/main" id="{B7BF431D-0B7F-5DD1-BCD0-34131370E9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04773" y="6875924"/>
            <a:ext cx="1106092" cy="456040"/>
          </a:xfrm>
          <a:prstGeom prst="rect">
            <a:avLst/>
          </a:prstGeom>
        </p:spPr>
      </p:pic>
    </p:spTree>
    <p:extLst>
      <p:ext uri="{BB962C8B-B14F-4D97-AF65-F5344CB8AC3E}">
        <p14:creationId xmlns:p14="http://schemas.microsoft.com/office/powerpoint/2010/main" val="7417637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und vertikaler Text">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A5B2A120-72E7-E65C-97E3-21B56964B983}"/>
              </a:ext>
            </a:extLst>
          </p:cNvPr>
          <p:cNvSpPr/>
          <p:nvPr userDrawn="1"/>
        </p:nvSpPr>
        <p:spPr>
          <a:xfrm>
            <a:off x="0" y="12"/>
            <a:ext cx="3594100" cy="7560309"/>
          </a:xfrm>
          <a:custGeom>
            <a:avLst/>
            <a:gdLst/>
            <a:ahLst/>
            <a:cxnLst/>
            <a:rect l="l" t="t" r="r" b="b"/>
            <a:pathLst>
              <a:path w="3594100" h="7560309">
                <a:moveTo>
                  <a:pt x="3593998" y="0"/>
                </a:moveTo>
                <a:lnTo>
                  <a:pt x="0" y="0"/>
                </a:lnTo>
                <a:lnTo>
                  <a:pt x="0" y="7559992"/>
                </a:lnTo>
                <a:lnTo>
                  <a:pt x="3593998" y="7559992"/>
                </a:lnTo>
                <a:lnTo>
                  <a:pt x="3593998" y="0"/>
                </a:lnTo>
                <a:close/>
              </a:path>
            </a:pathLst>
          </a:custGeom>
          <a:solidFill>
            <a:srgbClr val="00573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object 3">
            <a:extLst>
              <a:ext uri="{FF2B5EF4-FFF2-40B4-BE49-F238E27FC236}">
                <a16:creationId xmlns:a16="http://schemas.microsoft.com/office/drawing/2014/main" id="{42CCDDD9-CEB7-988C-E594-FE79B2EE801F}"/>
              </a:ext>
            </a:extLst>
          </p:cNvPr>
          <p:cNvSpPr txBox="1">
            <a:spLocks/>
          </p:cNvSpPr>
          <p:nvPr userDrawn="1"/>
        </p:nvSpPr>
        <p:spPr>
          <a:xfrm>
            <a:off x="450000" y="576000"/>
            <a:ext cx="2214245" cy="1214120"/>
          </a:xfrm>
          <a:prstGeom prst="rect">
            <a:avLst/>
          </a:prstGeom>
        </p:spPr>
        <p:txBody>
          <a:bodyPr vert="horz" wrap="square" lIns="0" tIns="12700" rIns="0" bIns="0" rtlCol="0">
            <a:spAutoFit/>
          </a:bodyPr>
          <a:lstStyle>
            <a:lvl1pPr>
              <a:defRPr sz="3800" b="1" i="0">
                <a:solidFill>
                  <a:schemeClr val="bg1"/>
                </a:solidFill>
                <a:latin typeface="Verdana"/>
                <a:ea typeface="+mj-ea"/>
                <a:cs typeface="Verdana"/>
              </a:defRPr>
            </a:lvl1pPr>
          </a:lstStyle>
          <a:p>
            <a:pPr marL="12700" marR="5080" lvl="0" indent="0" defTabSz="914400" eaLnBrk="1" fontAlgn="auto" latinLnBrk="0" hangingPunct="1">
              <a:lnSpc>
                <a:spcPct val="100000"/>
              </a:lnSpc>
              <a:spcBef>
                <a:spcPts val="100"/>
              </a:spcBef>
              <a:spcAft>
                <a:spcPts val="0"/>
              </a:spcAft>
              <a:buClrTx/>
              <a:buSzTx/>
              <a:buFontTx/>
              <a:buNone/>
              <a:tabLst/>
              <a:defRPr/>
            </a:pPr>
            <a:r>
              <a:rPr kumimoji="0" lang="de-DE" sz="2600" b="1" i="0" u="none" strike="noStrike" kern="0" cap="none" spc="-10" normalizeH="0" baseline="0" noProof="0">
                <a:ln>
                  <a:noFill/>
                </a:ln>
                <a:solidFill>
                  <a:sysClr val="window" lastClr="FFFFFF"/>
                </a:solidFill>
                <a:effectLst/>
                <a:uLnTx/>
                <a:uFillTx/>
                <a:latin typeface="Verdana"/>
                <a:ea typeface="+mj-ea"/>
              </a:rPr>
              <a:t>Deine Coworking- Lösung</a:t>
            </a:r>
            <a:endParaRPr kumimoji="0" lang="de-DE" sz="2600" b="1" i="0" u="none" strike="noStrike" kern="0" cap="none" spc="0" normalizeH="0" baseline="0" noProof="0">
              <a:ln>
                <a:noFill/>
              </a:ln>
              <a:solidFill>
                <a:sysClr val="window" lastClr="FFFFFF"/>
              </a:solidFill>
              <a:effectLst/>
              <a:uLnTx/>
              <a:uFillTx/>
              <a:latin typeface="Verdana"/>
              <a:ea typeface="+mj-ea"/>
            </a:endParaRPr>
          </a:p>
        </p:txBody>
      </p:sp>
      <p:sp>
        <p:nvSpPr>
          <p:cNvPr id="9" name="object 4">
            <a:extLst>
              <a:ext uri="{FF2B5EF4-FFF2-40B4-BE49-F238E27FC236}">
                <a16:creationId xmlns:a16="http://schemas.microsoft.com/office/drawing/2014/main" id="{10F9D540-09E2-D445-C187-714DA0273C45}"/>
              </a:ext>
            </a:extLst>
          </p:cNvPr>
          <p:cNvSpPr txBox="1"/>
          <p:nvPr userDrawn="1"/>
        </p:nvSpPr>
        <p:spPr>
          <a:xfrm>
            <a:off x="3995999" y="1435347"/>
            <a:ext cx="6210301" cy="597215"/>
          </a:xfrm>
          <a:prstGeom prst="rect">
            <a:avLst/>
          </a:prstGeom>
        </p:spPr>
        <p:txBody>
          <a:bodyPr vert="horz" wrap="square" lIns="0" tIns="12700" rIns="0" bIns="0" rtlCol="0">
            <a:spAutoFit/>
          </a:bodyPr>
          <a:lstStyle/>
          <a:p>
            <a:pPr marL="12700" defTabSz="914400">
              <a:spcBef>
                <a:spcPts val="100"/>
              </a:spcBef>
            </a:pPr>
            <a:r>
              <a:rPr sz="2000" b="1" kern="0">
                <a:solidFill>
                  <a:srgbClr val="C1AF2B"/>
                </a:solidFill>
                <a:latin typeface="Verdana"/>
                <a:cs typeface="Verdana"/>
              </a:rPr>
              <a:t>Coworking</a:t>
            </a:r>
            <a:r>
              <a:rPr sz="2000" b="1" kern="0" spc="-30">
                <a:solidFill>
                  <a:srgbClr val="C1AF2B"/>
                </a:solidFill>
                <a:latin typeface="Verdana"/>
                <a:cs typeface="Verdana"/>
              </a:rPr>
              <a:t> </a:t>
            </a:r>
            <a:r>
              <a:rPr sz="2000" b="1" kern="0">
                <a:solidFill>
                  <a:srgbClr val="C1AF2B"/>
                </a:solidFill>
                <a:latin typeface="Verdana"/>
                <a:cs typeface="Verdana"/>
              </a:rPr>
              <a:t>–</a:t>
            </a:r>
            <a:r>
              <a:rPr sz="2000" b="1" kern="0" spc="-20">
                <a:solidFill>
                  <a:srgbClr val="C1AF2B"/>
                </a:solidFill>
                <a:latin typeface="Verdana"/>
                <a:cs typeface="Verdana"/>
              </a:rPr>
              <a:t> </a:t>
            </a:r>
            <a:r>
              <a:rPr sz="2000" b="1" kern="0">
                <a:solidFill>
                  <a:srgbClr val="C1AF2B"/>
                </a:solidFill>
                <a:latin typeface="Verdana"/>
                <a:cs typeface="Verdana"/>
              </a:rPr>
              <a:t>Open</a:t>
            </a:r>
            <a:r>
              <a:rPr sz="2000" b="1" kern="0" spc="-20">
                <a:solidFill>
                  <a:srgbClr val="C1AF2B"/>
                </a:solidFill>
                <a:latin typeface="Verdana"/>
                <a:cs typeface="Verdana"/>
              </a:rPr>
              <a:t> </a:t>
            </a:r>
            <a:r>
              <a:rPr sz="2000" b="1" kern="0" spc="-10">
                <a:solidFill>
                  <a:srgbClr val="C1AF2B"/>
                </a:solidFill>
                <a:latin typeface="Verdana"/>
                <a:cs typeface="Verdana"/>
              </a:rPr>
              <a:t>Space</a:t>
            </a:r>
            <a:endParaRPr sz="2000" kern="0">
              <a:solidFill>
                <a:srgbClr val="C1AF2B"/>
              </a:solidFill>
              <a:latin typeface="Verdana"/>
              <a:cs typeface="Verdana"/>
            </a:endParaRPr>
          </a:p>
          <a:p>
            <a:pPr marL="12700" marR="5080" defTabSz="914400">
              <a:lnSpc>
                <a:spcPct val="113700"/>
              </a:lnSpc>
              <a:spcBef>
                <a:spcPts val="800"/>
              </a:spcBef>
            </a:pPr>
            <a:r>
              <a:rPr lang="de-DE" sz="1100" kern="0">
                <a:solidFill>
                  <a:srgbClr val="002A4A"/>
                </a:solidFill>
                <a:latin typeface="Verdana"/>
                <a:cs typeface="Verdana"/>
              </a:rPr>
              <a:t>Dein </a:t>
            </a:r>
            <a:r>
              <a:rPr lang="de-DE" sz="1100" kern="0" err="1">
                <a:solidFill>
                  <a:srgbClr val="002A4A"/>
                </a:solidFill>
                <a:latin typeface="Verdana"/>
                <a:cs typeface="Verdana"/>
              </a:rPr>
              <a:t>place</a:t>
            </a:r>
            <a:r>
              <a:rPr lang="de-DE" sz="1100" kern="0">
                <a:solidFill>
                  <a:srgbClr val="002A4A"/>
                </a:solidFill>
                <a:latin typeface="Verdana"/>
                <a:cs typeface="Verdana"/>
              </a:rPr>
              <a:t> </a:t>
            </a:r>
            <a:r>
              <a:rPr lang="de-DE" sz="1100" kern="0" err="1">
                <a:solidFill>
                  <a:srgbClr val="002A4A"/>
                </a:solidFill>
                <a:latin typeface="Verdana"/>
                <a:cs typeface="Verdana"/>
              </a:rPr>
              <a:t>to</a:t>
            </a:r>
            <a:r>
              <a:rPr lang="de-DE" sz="1100" kern="0">
                <a:solidFill>
                  <a:srgbClr val="002A4A"/>
                </a:solidFill>
                <a:latin typeface="Verdana"/>
                <a:cs typeface="Verdana"/>
              </a:rPr>
              <a:t> </a:t>
            </a:r>
            <a:r>
              <a:rPr lang="de-DE" sz="1100" kern="0" err="1">
                <a:solidFill>
                  <a:srgbClr val="002A4A"/>
                </a:solidFill>
                <a:latin typeface="Verdana"/>
                <a:cs typeface="Verdana"/>
              </a:rPr>
              <a:t>work</a:t>
            </a:r>
            <a:r>
              <a:rPr lang="de-DE" sz="1100" kern="0">
                <a:solidFill>
                  <a:srgbClr val="002A4A"/>
                </a:solidFill>
                <a:latin typeface="Verdana"/>
                <a:cs typeface="Verdana"/>
              </a:rPr>
              <a:t> mit Anschluss zur Community im Open Space Konzept</a:t>
            </a:r>
          </a:p>
        </p:txBody>
      </p:sp>
      <p:sp>
        <p:nvSpPr>
          <p:cNvPr id="2" name="Textfeld 1">
            <a:extLst>
              <a:ext uri="{FF2B5EF4-FFF2-40B4-BE49-F238E27FC236}">
                <a16:creationId xmlns:a16="http://schemas.microsoft.com/office/drawing/2014/main" id="{AB45937F-D478-63FD-6521-1A52F4445430}"/>
              </a:ext>
            </a:extLst>
          </p:cNvPr>
          <p:cNvSpPr txBox="1"/>
          <p:nvPr userDrawn="1"/>
        </p:nvSpPr>
        <p:spPr>
          <a:xfrm>
            <a:off x="3995999" y="6013251"/>
            <a:ext cx="6210302" cy="969304"/>
          </a:xfrm>
          <a:prstGeom prst="rect">
            <a:avLst/>
          </a:prstGeom>
          <a:noFill/>
        </p:spPr>
        <p:txBody>
          <a:bodyPr wrap="square" lIns="0" rtlCol="0">
            <a:spAutoFit/>
          </a:bodyPr>
          <a:lstStyle/>
          <a:p>
            <a:pPr marL="14400">
              <a:lnSpc>
                <a:spcPct val="107000"/>
              </a:lnSpc>
              <a:spcBef>
                <a:spcPts val="800"/>
              </a:spcBef>
            </a:pPr>
            <a:r>
              <a:rPr lang="de-DE" sz="1500" b="1">
                <a:solidFill>
                  <a:srgbClr val="C1AF2B"/>
                </a:solidFill>
                <a:latin typeface="Verdana" panose="020B0604030504040204" pitchFamily="34" charset="0"/>
                <a:ea typeface="Verdana" panose="020B0604030504040204" pitchFamily="34" charset="0"/>
              </a:rPr>
              <a:t>Coworking Net für mehrere Standorte</a:t>
            </a:r>
          </a:p>
          <a:p>
            <a:pPr marL="14400" algn="just">
              <a:lnSpc>
                <a:spcPct val="107000"/>
              </a:lnSpc>
              <a:spcBef>
                <a:spcPts val="800"/>
              </a:spcBef>
            </a:pPr>
            <a:r>
              <a:rPr lang="de-DE" sz="1100">
                <a:solidFill>
                  <a:srgbClr val="002A4A"/>
                </a:solidFill>
                <a:latin typeface="Verdana" panose="020B0604030504040204" pitchFamily="34" charset="0"/>
                <a:ea typeface="Verdana" panose="020B0604030504040204" pitchFamily="34" charset="0"/>
              </a:rPr>
              <a:t>Für alle, die beruflich viel unterwegs sind oder deutschlandweit Arbeitsplätze benötigen. Ein Vertrag, eine Rechnung, 25 Standorte. Wenn du Coworking Net Member werden möchtest, sprich uns gerne an.</a:t>
            </a:r>
          </a:p>
        </p:txBody>
      </p:sp>
      <p:pic>
        <p:nvPicPr>
          <p:cNvPr id="6" name="Grafik 5" descr="Ein Bild, das Schrift, Grafiken, Logo, Symbol enthält.&#10;&#10;Automatisch generierte Beschreibung">
            <a:extLst>
              <a:ext uri="{FF2B5EF4-FFF2-40B4-BE49-F238E27FC236}">
                <a16:creationId xmlns:a16="http://schemas.microsoft.com/office/drawing/2014/main" id="{9414993B-1C82-CF39-B08A-ACB31E850E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04773" y="6875924"/>
            <a:ext cx="1106092" cy="456040"/>
          </a:xfrm>
          <a:prstGeom prst="rect">
            <a:avLst/>
          </a:prstGeom>
        </p:spPr>
      </p:pic>
    </p:spTree>
    <p:extLst>
      <p:ext uri="{BB962C8B-B14F-4D97-AF65-F5344CB8AC3E}">
        <p14:creationId xmlns:p14="http://schemas.microsoft.com/office/powerpoint/2010/main" val="3176363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Benutzerdefiniertes Layout">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EA6875EB-D14A-8464-6870-512D1D7494C3}"/>
              </a:ext>
            </a:extLst>
          </p:cNvPr>
          <p:cNvSpPr/>
          <p:nvPr userDrawn="1"/>
        </p:nvSpPr>
        <p:spPr>
          <a:xfrm>
            <a:off x="0" y="12"/>
            <a:ext cx="3594100" cy="7560309"/>
          </a:xfrm>
          <a:custGeom>
            <a:avLst/>
            <a:gdLst/>
            <a:ahLst/>
            <a:cxnLst/>
            <a:rect l="l" t="t" r="r" b="b"/>
            <a:pathLst>
              <a:path w="3594100" h="7560309">
                <a:moveTo>
                  <a:pt x="3593998" y="0"/>
                </a:moveTo>
                <a:lnTo>
                  <a:pt x="0" y="0"/>
                </a:lnTo>
                <a:lnTo>
                  <a:pt x="0" y="7559992"/>
                </a:lnTo>
                <a:lnTo>
                  <a:pt x="3593998" y="7559992"/>
                </a:lnTo>
                <a:lnTo>
                  <a:pt x="3593998" y="0"/>
                </a:lnTo>
                <a:close/>
              </a:path>
            </a:pathLst>
          </a:custGeom>
          <a:solidFill>
            <a:srgbClr val="00573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 name="object 3">
            <a:extLst>
              <a:ext uri="{FF2B5EF4-FFF2-40B4-BE49-F238E27FC236}">
                <a16:creationId xmlns:a16="http://schemas.microsoft.com/office/drawing/2014/main" id="{2A7DD5FC-A06D-A9DF-9FC2-71563E99D66D}"/>
              </a:ext>
            </a:extLst>
          </p:cNvPr>
          <p:cNvSpPr txBox="1">
            <a:spLocks/>
          </p:cNvSpPr>
          <p:nvPr userDrawn="1"/>
        </p:nvSpPr>
        <p:spPr>
          <a:xfrm>
            <a:off x="450000" y="576000"/>
            <a:ext cx="2214245" cy="1214120"/>
          </a:xfrm>
          <a:prstGeom prst="rect">
            <a:avLst/>
          </a:prstGeom>
        </p:spPr>
        <p:txBody>
          <a:bodyPr vert="horz" wrap="square" lIns="0" tIns="12700" rIns="0" bIns="0" rtlCol="0">
            <a:spAutoFit/>
          </a:bodyPr>
          <a:lstStyle>
            <a:lvl1pPr>
              <a:defRPr sz="3800" b="1" i="0">
                <a:solidFill>
                  <a:schemeClr val="bg1"/>
                </a:solidFill>
                <a:latin typeface="Verdana"/>
                <a:ea typeface="+mj-ea"/>
                <a:cs typeface="Verdana"/>
              </a:defRPr>
            </a:lvl1pPr>
          </a:lstStyle>
          <a:p>
            <a:pPr marL="12700" marR="5080" lvl="0" indent="0" defTabSz="914400" eaLnBrk="1" fontAlgn="auto" latinLnBrk="0" hangingPunct="1">
              <a:lnSpc>
                <a:spcPct val="100000"/>
              </a:lnSpc>
              <a:spcBef>
                <a:spcPts val="100"/>
              </a:spcBef>
              <a:spcAft>
                <a:spcPts val="0"/>
              </a:spcAft>
              <a:buClrTx/>
              <a:buSzTx/>
              <a:buFontTx/>
              <a:buNone/>
              <a:tabLst/>
              <a:defRPr/>
            </a:pPr>
            <a:r>
              <a:rPr kumimoji="0" lang="de-DE" sz="2600" b="1" i="0" u="none" strike="noStrike" kern="0" cap="none" spc="-10" normalizeH="0" baseline="0" noProof="0">
                <a:ln>
                  <a:noFill/>
                </a:ln>
                <a:solidFill>
                  <a:sysClr val="window" lastClr="FFFFFF"/>
                </a:solidFill>
                <a:effectLst/>
                <a:uLnTx/>
                <a:uFillTx/>
                <a:latin typeface="Verdana"/>
                <a:ea typeface="+mj-ea"/>
              </a:rPr>
              <a:t>Deine Coworking- Lösung</a:t>
            </a:r>
            <a:endParaRPr kumimoji="0" lang="de-DE" sz="2600" b="1" i="0" u="none" strike="noStrike" kern="0" cap="none" spc="0" normalizeH="0" baseline="0" noProof="0">
              <a:ln>
                <a:noFill/>
              </a:ln>
              <a:solidFill>
                <a:sysClr val="window" lastClr="FFFFFF"/>
              </a:solidFill>
              <a:effectLst/>
              <a:uLnTx/>
              <a:uFillTx/>
              <a:latin typeface="Verdana"/>
              <a:ea typeface="+mj-ea"/>
            </a:endParaRPr>
          </a:p>
        </p:txBody>
      </p:sp>
      <p:pic>
        <p:nvPicPr>
          <p:cNvPr id="7" name="Grafik 6" descr="Ein Bild, das Schrift, Grafiken, Logo, Symbol enthält.&#10;&#10;Automatisch generierte Beschreibung">
            <a:extLst>
              <a:ext uri="{FF2B5EF4-FFF2-40B4-BE49-F238E27FC236}">
                <a16:creationId xmlns:a16="http://schemas.microsoft.com/office/drawing/2014/main" id="{6F222B05-7E3F-CCFE-9AE5-0878A5D5FD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04773" y="6875924"/>
            <a:ext cx="1106092" cy="456040"/>
          </a:xfrm>
          <a:prstGeom prst="rect">
            <a:avLst/>
          </a:prstGeom>
        </p:spPr>
      </p:pic>
    </p:spTree>
    <p:extLst>
      <p:ext uri="{BB962C8B-B14F-4D97-AF65-F5344CB8AC3E}">
        <p14:creationId xmlns:p14="http://schemas.microsoft.com/office/powerpoint/2010/main" val="21261916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ertikaler Titel und Text">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333E1D9C-01E2-7CEC-F990-CFFE4B2F54D3}"/>
              </a:ext>
            </a:extLst>
          </p:cNvPr>
          <p:cNvSpPr/>
          <p:nvPr userDrawn="1"/>
        </p:nvSpPr>
        <p:spPr>
          <a:xfrm>
            <a:off x="0" y="12"/>
            <a:ext cx="3594100" cy="7560309"/>
          </a:xfrm>
          <a:custGeom>
            <a:avLst/>
            <a:gdLst/>
            <a:ahLst/>
            <a:cxnLst/>
            <a:rect l="l" t="t" r="r" b="b"/>
            <a:pathLst>
              <a:path w="3594100" h="7560309">
                <a:moveTo>
                  <a:pt x="3593998" y="0"/>
                </a:moveTo>
                <a:lnTo>
                  <a:pt x="0" y="0"/>
                </a:lnTo>
                <a:lnTo>
                  <a:pt x="0" y="7559992"/>
                </a:lnTo>
                <a:lnTo>
                  <a:pt x="3593998" y="7559992"/>
                </a:lnTo>
                <a:lnTo>
                  <a:pt x="3593998" y="0"/>
                </a:lnTo>
                <a:close/>
              </a:path>
            </a:pathLst>
          </a:custGeom>
          <a:solidFill>
            <a:srgbClr val="5A656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object 4">
            <a:extLst>
              <a:ext uri="{FF2B5EF4-FFF2-40B4-BE49-F238E27FC236}">
                <a16:creationId xmlns:a16="http://schemas.microsoft.com/office/drawing/2014/main" id="{6C6311B2-D9D2-F9CF-0D53-6701450C0257}"/>
              </a:ext>
            </a:extLst>
          </p:cNvPr>
          <p:cNvSpPr txBox="1">
            <a:spLocks/>
          </p:cNvSpPr>
          <p:nvPr userDrawn="1"/>
        </p:nvSpPr>
        <p:spPr>
          <a:xfrm>
            <a:off x="450000" y="576000"/>
            <a:ext cx="2998470" cy="1646227"/>
          </a:xfrm>
          <a:prstGeom prst="rect">
            <a:avLst/>
          </a:prstGeom>
        </p:spPr>
        <p:txBody>
          <a:bodyPr vert="horz" wrap="square" lIns="0" tIns="12700" rIns="0" bIns="0" rtlCol="0">
            <a:spAutoFit/>
          </a:bodyPr>
          <a:lstStyle>
            <a:lvl1pPr>
              <a:defRPr sz="3800" b="1" i="0">
                <a:solidFill>
                  <a:schemeClr val="bg1"/>
                </a:solidFill>
                <a:latin typeface="Verdana"/>
                <a:ea typeface="+mj-ea"/>
                <a:cs typeface="Verdana"/>
              </a:defRPr>
            </a:lvl1pPr>
          </a:lstStyle>
          <a:p>
            <a:pPr marL="19685" marR="0" lvl="0" indent="0" defTabSz="914400" eaLnBrk="1" fontAlgn="auto" latinLnBrk="0" hangingPunct="1">
              <a:lnSpc>
                <a:spcPct val="100000"/>
              </a:lnSpc>
              <a:spcBef>
                <a:spcPts val="100"/>
              </a:spcBef>
              <a:spcAft>
                <a:spcPts val="0"/>
              </a:spcAft>
              <a:buClrTx/>
              <a:buSzTx/>
              <a:buFontTx/>
              <a:buNone/>
              <a:tabLst/>
              <a:defRPr/>
            </a:pPr>
            <a:r>
              <a:rPr kumimoji="0" lang="de-DE" sz="3800" b="1" i="0" u="none" strike="noStrike" kern="0" cap="none" spc="-10" normalizeH="0" baseline="0" noProof="0">
                <a:ln>
                  <a:noFill/>
                </a:ln>
                <a:solidFill>
                  <a:sysClr val="window" lastClr="FFFFFF"/>
                </a:solidFill>
                <a:effectLst/>
                <a:uLnTx/>
                <a:uFillTx/>
                <a:latin typeface="Verdana"/>
                <a:ea typeface="+mj-ea"/>
              </a:rPr>
              <a:t>Event</a:t>
            </a:r>
          </a:p>
        </p:txBody>
      </p:sp>
      <p:pic>
        <p:nvPicPr>
          <p:cNvPr id="3" name="Grafik 2" descr="Ein Bild, das Schrift, Grafiken, Logo, Symbol enthält.&#10;&#10;Automatisch generierte Beschreibung">
            <a:extLst>
              <a:ext uri="{FF2B5EF4-FFF2-40B4-BE49-F238E27FC236}">
                <a16:creationId xmlns:a16="http://schemas.microsoft.com/office/drawing/2014/main" id="{A61DC927-1656-67D6-D861-6A784CEF1DD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04773" y="6875924"/>
            <a:ext cx="1106092" cy="456040"/>
          </a:xfrm>
          <a:prstGeom prst="rect">
            <a:avLst/>
          </a:prstGeom>
        </p:spPr>
      </p:pic>
    </p:spTree>
    <p:extLst>
      <p:ext uri="{BB962C8B-B14F-4D97-AF65-F5344CB8AC3E}">
        <p14:creationId xmlns:p14="http://schemas.microsoft.com/office/powerpoint/2010/main" val="38166083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Benutzerdefiniertes Layout">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55A61E54-462F-DF95-7BB0-D75503792B91}"/>
              </a:ext>
            </a:extLst>
          </p:cNvPr>
          <p:cNvSpPr/>
          <p:nvPr userDrawn="1"/>
        </p:nvSpPr>
        <p:spPr>
          <a:xfrm>
            <a:off x="0" y="12"/>
            <a:ext cx="3594100" cy="7560309"/>
          </a:xfrm>
          <a:custGeom>
            <a:avLst/>
            <a:gdLst/>
            <a:ahLst/>
            <a:cxnLst/>
            <a:rect l="l" t="t" r="r" b="b"/>
            <a:pathLst>
              <a:path w="3594100" h="7560309">
                <a:moveTo>
                  <a:pt x="3593998" y="0"/>
                </a:moveTo>
                <a:lnTo>
                  <a:pt x="0" y="0"/>
                </a:lnTo>
                <a:lnTo>
                  <a:pt x="0" y="7559992"/>
                </a:lnTo>
                <a:lnTo>
                  <a:pt x="3593998" y="7559992"/>
                </a:lnTo>
                <a:lnTo>
                  <a:pt x="3593998" y="0"/>
                </a:lnTo>
                <a:close/>
              </a:path>
            </a:pathLst>
          </a:custGeom>
          <a:solidFill>
            <a:srgbClr val="5A656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3">
            <a:extLst>
              <a:ext uri="{FF2B5EF4-FFF2-40B4-BE49-F238E27FC236}">
                <a16:creationId xmlns:a16="http://schemas.microsoft.com/office/drawing/2014/main" id="{E6F2698A-3D15-36F0-26B1-C93EA2DCE313}"/>
              </a:ext>
            </a:extLst>
          </p:cNvPr>
          <p:cNvSpPr txBox="1">
            <a:spLocks/>
          </p:cNvSpPr>
          <p:nvPr userDrawn="1"/>
        </p:nvSpPr>
        <p:spPr>
          <a:xfrm>
            <a:off x="450000" y="576000"/>
            <a:ext cx="2623185" cy="1214120"/>
          </a:xfrm>
          <a:prstGeom prst="rect">
            <a:avLst/>
          </a:prstGeom>
        </p:spPr>
        <p:txBody>
          <a:bodyPr vert="horz" wrap="square" lIns="0" tIns="12700" rIns="0" bIns="0" rtlCol="0">
            <a:spAutoFit/>
          </a:bodyPr>
          <a:lstStyle>
            <a:lvl1pPr>
              <a:defRPr sz="3800" b="1" i="0">
                <a:solidFill>
                  <a:schemeClr val="bg1"/>
                </a:solidFill>
                <a:latin typeface="Verdana"/>
                <a:ea typeface="+mj-ea"/>
                <a:cs typeface="Verdana"/>
              </a:defRPr>
            </a:lvl1pPr>
          </a:lstStyle>
          <a:p>
            <a:pPr marL="12700" marR="5080" lvl="0" indent="0" defTabSz="914400" eaLnBrk="1" fontAlgn="auto" latinLnBrk="0" hangingPunct="1">
              <a:lnSpc>
                <a:spcPct val="100000"/>
              </a:lnSpc>
              <a:spcBef>
                <a:spcPts val="100"/>
              </a:spcBef>
              <a:spcAft>
                <a:spcPts val="0"/>
              </a:spcAft>
              <a:buClrTx/>
              <a:buSzTx/>
              <a:buFontTx/>
              <a:buNone/>
              <a:tabLst/>
              <a:defRPr/>
            </a:pPr>
            <a:r>
              <a:rPr kumimoji="0" lang="de-DE" sz="2600" b="1" i="0" u="none" strike="noStrike" kern="0" cap="none" spc="-10" normalizeH="0" baseline="0" noProof="0">
                <a:ln>
                  <a:noFill/>
                </a:ln>
                <a:solidFill>
                  <a:sysClr val="window" lastClr="FFFFFF"/>
                </a:solidFill>
                <a:effectLst/>
                <a:uLnTx/>
                <a:uFillTx/>
                <a:latin typeface="Verdana"/>
                <a:ea typeface="+mj-ea"/>
              </a:rPr>
              <a:t>Deine individuelle </a:t>
            </a:r>
            <a:r>
              <a:rPr kumimoji="0" lang="de-DE" sz="2600" b="1" i="0" u="none" strike="noStrike" kern="0" cap="none" spc="0" normalizeH="0" baseline="0" noProof="0">
                <a:ln>
                  <a:noFill/>
                </a:ln>
                <a:solidFill>
                  <a:sysClr val="window" lastClr="FFFFFF"/>
                </a:solidFill>
                <a:effectLst/>
                <a:uLnTx/>
                <a:uFillTx/>
                <a:latin typeface="Verdana"/>
                <a:ea typeface="+mj-ea"/>
              </a:rPr>
              <a:t>Event-</a:t>
            </a:r>
            <a:r>
              <a:rPr kumimoji="0" lang="de-DE" sz="2600" b="1" i="0" u="none" strike="noStrike" kern="0" cap="none" spc="-10" normalizeH="0" baseline="0" noProof="0">
                <a:ln>
                  <a:noFill/>
                </a:ln>
                <a:solidFill>
                  <a:sysClr val="window" lastClr="FFFFFF"/>
                </a:solidFill>
                <a:effectLst/>
                <a:uLnTx/>
                <a:uFillTx/>
                <a:latin typeface="Verdana"/>
                <a:ea typeface="+mj-ea"/>
              </a:rPr>
              <a:t>Lösung</a:t>
            </a:r>
            <a:endParaRPr kumimoji="0" lang="de-DE" sz="2600" b="1" i="0" u="none" strike="noStrike" kern="0" cap="none" spc="0" normalizeH="0" baseline="0" noProof="0">
              <a:ln>
                <a:noFill/>
              </a:ln>
              <a:solidFill>
                <a:sysClr val="window" lastClr="FFFFFF"/>
              </a:solidFill>
              <a:effectLst/>
              <a:uLnTx/>
              <a:uFillTx/>
              <a:latin typeface="Verdana"/>
              <a:ea typeface="+mj-ea"/>
            </a:endParaRPr>
          </a:p>
        </p:txBody>
      </p:sp>
      <p:sp>
        <p:nvSpPr>
          <p:cNvPr id="5" name="object 4">
            <a:extLst>
              <a:ext uri="{FF2B5EF4-FFF2-40B4-BE49-F238E27FC236}">
                <a16:creationId xmlns:a16="http://schemas.microsoft.com/office/drawing/2014/main" id="{13164958-6E16-475D-AEC5-26E3751217FD}"/>
              </a:ext>
            </a:extLst>
          </p:cNvPr>
          <p:cNvSpPr txBox="1"/>
          <p:nvPr userDrawn="1"/>
        </p:nvSpPr>
        <p:spPr>
          <a:xfrm>
            <a:off x="3996001" y="1435347"/>
            <a:ext cx="5858118" cy="320601"/>
          </a:xfrm>
          <a:prstGeom prst="rect">
            <a:avLst/>
          </a:prstGeom>
        </p:spPr>
        <p:txBody>
          <a:bodyPr vert="horz" wrap="square" lIns="0" tIns="12700" rIns="0" bIns="0" rtlCol="0">
            <a:spAutoFit/>
          </a:bodyPr>
          <a:lstStyle/>
          <a:p>
            <a:pPr marL="12700" defTabSz="914400">
              <a:spcBef>
                <a:spcPts val="100"/>
              </a:spcBef>
            </a:pPr>
            <a:r>
              <a:rPr lang="de-DE" sz="2000" b="1" kern="0" spc="-10">
                <a:solidFill>
                  <a:srgbClr val="C1AF2B"/>
                </a:solidFill>
                <a:latin typeface="Verdana"/>
                <a:cs typeface="Verdana"/>
              </a:rPr>
              <a:t>Eventlocation</a:t>
            </a:r>
            <a:endParaRPr sz="2000" kern="0">
              <a:solidFill>
                <a:srgbClr val="C1AF2B"/>
              </a:solidFill>
              <a:latin typeface="Verdana"/>
              <a:cs typeface="Verdana"/>
            </a:endParaRPr>
          </a:p>
        </p:txBody>
      </p:sp>
      <p:pic>
        <p:nvPicPr>
          <p:cNvPr id="6" name="Grafik 5" descr="Ein Bild, das Schrift, Grafiken, Logo, Symbol enthält.&#10;&#10;Automatisch generierte Beschreibung">
            <a:extLst>
              <a:ext uri="{FF2B5EF4-FFF2-40B4-BE49-F238E27FC236}">
                <a16:creationId xmlns:a16="http://schemas.microsoft.com/office/drawing/2014/main" id="{20A19D51-5E54-038A-39CD-17BE40BEF8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04773" y="6875924"/>
            <a:ext cx="1106092" cy="456040"/>
          </a:xfrm>
          <a:prstGeom prst="rect">
            <a:avLst/>
          </a:prstGeom>
        </p:spPr>
      </p:pic>
    </p:spTree>
    <p:extLst>
      <p:ext uri="{BB962C8B-B14F-4D97-AF65-F5344CB8AC3E}">
        <p14:creationId xmlns:p14="http://schemas.microsoft.com/office/powerpoint/2010/main" val="23902437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Benutzerdefiniertes Layout">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CE594C3E-1B8E-2018-7892-95EA6102C322}"/>
              </a:ext>
            </a:extLst>
          </p:cNvPr>
          <p:cNvSpPr/>
          <p:nvPr userDrawn="1"/>
        </p:nvSpPr>
        <p:spPr>
          <a:xfrm>
            <a:off x="0" y="12"/>
            <a:ext cx="3594100" cy="7560309"/>
          </a:xfrm>
          <a:custGeom>
            <a:avLst/>
            <a:gdLst/>
            <a:ahLst/>
            <a:cxnLst/>
            <a:rect l="l" t="t" r="r" b="b"/>
            <a:pathLst>
              <a:path w="3594100" h="7560309">
                <a:moveTo>
                  <a:pt x="3593998" y="0"/>
                </a:moveTo>
                <a:lnTo>
                  <a:pt x="0" y="0"/>
                </a:lnTo>
                <a:lnTo>
                  <a:pt x="0" y="7559992"/>
                </a:lnTo>
                <a:lnTo>
                  <a:pt x="3593998" y="7559992"/>
                </a:lnTo>
                <a:lnTo>
                  <a:pt x="3593998" y="0"/>
                </a:lnTo>
                <a:close/>
              </a:path>
            </a:pathLst>
          </a:custGeom>
          <a:solidFill>
            <a:srgbClr val="5A656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object 3">
            <a:extLst>
              <a:ext uri="{FF2B5EF4-FFF2-40B4-BE49-F238E27FC236}">
                <a16:creationId xmlns:a16="http://schemas.microsoft.com/office/drawing/2014/main" id="{9559C71F-D055-2525-DDAA-7C6BDAAEFDBE}"/>
              </a:ext>
            </a:extLst>
          </p:cNvPr>
          <p:cNvSpPr txBox="1">
            <a:spLocks/>
          </p:cNvSpPr>
          <p:nvPr userDrawn="1"/>
        </p:nvSpPr>
        <p:spPr>
          <a:xfrm>
            <a:off x="450000" y="576000"/>
            <a:ext cx="2623185" cy="1214120"/>
          </a:xfrm>
          <a:prstGeom prst="rect">
            <a:avLst/>
          </a:prstGeom>
        </p:spPr>
        <p:txBody>
          <a:bodyPr vert="horz" wrap="square" lIns="0" tIns="12700" rIns="0" bIns="0" rtlCol="0">
            <a:spAutoFit/>
          </a:bodyPr>
          <a:lstStyle>
            <a:lvl1pPr>
              <a:defRPr sz="3800" b="1" i="0">
                <a:solidFill>
                  <a:schemeClr val="bg1"/>
                </a:solidFill>
                <a:latin typeface="Verdana"/>
                <a:ea typeface="+mj-ea"/>
                <a:cs typeface="Verdana"/>
              </a:defRPr>
            </a:lvl1pPr>
          </a:lstStyle>
          <a:p>
            <a:pPr marL="12700" marR="5080" lvl="0" indent="0" defTabSz="914400" eaLnBrk="1" fontAlgn="auto" latinLnBrk="0" hangingPunct="1">
              <a:lnSpc>
                <a:spcPct val="100000"/>
              </a:lnSpc>
              <a:spcBef>
                <a:spcPts val="100"/>
              </a:spcBef>
              <a:spcAft>
                <a:spcPts val="0"/>
              </a:spcAft>
              <a:buClrTx/>
              <a:buSzTx/>
              <a:buFontTx/>
              <a:buNone/>
              <a:tabLst/>
              <a:defRPr/>
            </a:pPr>
            <a:r>
              <a:rPr kumimoji="0" lang="de-DE" sz="2600" b="1" i="0" u="none" strike="noStrike" kern="0" cap="none" spc="-10" normalizeH="0" baseline="0" noProof="0">
                <a:ln>
                  <a:noFill/>
                </a:ln>
                <a:solidFill>
                  <a:sysClr val="window" lastClr="FFFFFF"/>
                </a:solidFill>
                <a:effectLst/>
                <a:uLnTx/>
                <a:uFillTx/>
                <a:latin typeface="Verdana"/>
                <a:ea typeface="+mj-ea"/>
              </a:rPr>
              <a:t>Deine individuelle </a:t>
            </a:r>
            <a:r>
              <a:rPr kumimoji="0" lang="de-DE" sz="2600" b="1" i="0" u="none" strike="noStrike" kern="0" cap="none" spc="0" normalizeH="0" baseline="0" noProof="0">
                <a:ln>
                  <a:noFill/>
                </a:ln>
                <a:solidFill>
                  <a:sysClr val="window" lastClr="FFFFFF"/>
                </a:solidFill>
                <a:effectLst/>
                <a:uLnTx/>
                <a:uFillTx/>
                <a:latin typeface="Verdana"/>
                <a:ea typeface="+mj-ea"/>
              </a:rPr>
              <a:t>Event-</a:t>
            </a:r>
            <a:r>
              <a:rPr kumimoji="0" lang="de-DE" sz="2600" b="1" i="0" u="none" strike="noStrike" kern="0" cap="none" spc="-10" normalizeH="0" baseline="0" noProof="0">
                <a:ln>
                  <a:noFill/>
                </a:ln>
                <a:solidFill>
                  <a:sysClr val="window" lastClr="FFFFFF"/>
                </a:solidFill>
                <a:effectLst/>
                <a:uLnTx/>
                <a:uFillTx/>
                <a:latin typeface="Verdana"/>
                <a:ea typeface="+mj-ea"/>
              </a:rPr>
              <a:t>Lösung</a:t>
            </a:r>
            <a:endParaRPr kumimoji="0" lang="de-DE" sz="2600" b="1" i="0" u="none" strike="noStrike" kern="0" cap="none" spc="0" normalizeH="0" baseline="0" noProof="0">
              <a:ln>
                <a:noFill/>
              </a:ln>
              <a:solidFill>
                <a:sysClr val="window" lastClr="FFFFFF"/>
              </a:solidFill>
              <a:effectLst/>
              <a:uLnTx/>
              <a:uFillTx/>
              <a:latin typeface="Verdana"/>
              <a:ea typeface="+mj-ea"/>
            </a:endParaRPr>
          </a:p>
        </p:txBody>
      </p:sp>
      <p:pic>
        <p:nvPicPr>
          <p:cNvPr id="6" name="Grafik 5" descr="Ein Bild, das Schrift, Grafiken, Logo, Symbol enthält.&#10;&#10;Automatisch generierte Beschreibung">
            <a:extLst>
              <a:ext uri="{FF2B5EF4-FFF2-40B4-BE49-F238E27FC236}">
                <a16:creationId xmlns:a16="http://schemas.microsoft.com/office/drawing/2014/main" id="{E0D903D1-7C82-9688-D46D-3A593D9E8E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04773" y="6875924"/>
            <a:ext cx="1106092" cy="456040"/>
          </a:xfrm>
          <a:prstGeom prst="rect">
            <a:avLst/>
          </a:prstGeom>
        </p:spPr>
      </p:pic>
    </p:spTree>
    <p:extLst>
      <p:ext uri="{BB962C8B-B14F-4D97-AF65-F5344CB8AC3E}">
        <p14:creationId xmlns:p14="http://schemas.microsoft.com/office/powerpoint/2010/main" val="1719323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735171" y="7009643"/>
            <a:ext cx="2406015" cy="402652"/>
          </a:xfrm>
          <a:prstGeom prst="rect">
            <a:avLst/>
          </a:prstGeom>
        </p:spPr>
        <p:txBody>
          <a:bodyPr/>
          <a:lstStyle/>
          <a:p>
            <a:fld id="{2B8E9DF1-C5D6-4B34-8B40-E07FBEFEE62F}" type="datetimeFigureOut">
              <a:rPr lang="de-DE" smtClean="0"/>
              <a:t>22.12.2023</a:t>
            </a:fld>
            <a:endParaRPr lang="de-DE"/>
          </a:p>
        </p:txBody>
      </p:sp>
      <p:sp>
        <p:nvSpPr>
          <p:cNvPr id="7" name="object 2">
            <a:extLst>
              <a:ext uri="{FF2B5EF4-FFF2-40B4-BE49-F238E27FC236}">
                <a16:creationId xmlns:a16="http://schemas.microsoft.com/office/drawing/2014/main" id="{E00E323E-DB66-2D53-7DE8-ED9DEBE372A1}"/>
              </a:ext>
            </a:extLst>
          </p:cNvPr>
          <p:cNvSpPr/>
          <p:nvPr userDrawn="1"/>
        </p:nvSpPr>
        <p:spPr>
          <a:xfrm>
            <a:off x="0" y="12"/>
            <a:ext cx="3594100" cy="7560309"/>
          </a:xfrm>
          <a:custGeom>
            <a:avLst/>
            <a:gdLst/>
            <a:ahLst/>
            <a:cxnLst/>
            <a:rect l="l" t="t" r="r" b="b"/>
            <a:pathLst>
              <a:path w="3594100" h="7560309">
                <a:moveTo>
                  <a:pt x="3593998" y="0"/>
                </a:moveTo>
                <a:lnTo>
                  <a:pt x="0" y="0"/>
                </a:lnTo>
                <a:lnTo>
                  <a:pt x="0" y="7559992"/>
                </a:lnTo>
                <a:lnTo>
                  <a:pt x="3593998" y="7559992"/>
                </a:lnTo>
                <a:lnTo>
                  <a:pt x="3593998" y="0"/>
                </a:lnTo>
                <a:close/>
              </a:path>
            </a:pathLst>
          </a:custGeom>
          <a:solidFill>
            <a:srgbClr val="002A4A"/>
          </a:solidFill>
        </p:spPr>
        <p:txBody>
          <a:bodyPr wrap="square" lIns="0" tIns="0" rIns="0" bIns="0" rtlCol="0"/>
          <a:lstStyle/>
          <a:p>
            <a:endParaRPr/>
          </a:p>
        </p:txBody>
      </p:sp>
      <p:sp>
        <p:nvSpPr>
          <p:cNvPr id="9" name="object 4">
            <a:extLst>
              <a:ext uri="{FF2B5EF4-FFF2-40B4-BE49-F238E27FC236}">
                <a16:creationId xmlns:a16="http://schemas.microsoft.com/office/drawing/2014/main" id="{EFA38DA7-9313-CB09-9E81-89827F6D33D5}"/>
              </a:ext>
            </a:extLst>
          </p:cNvPr>
          <p:cNvSpPr txBox="1">
            <a:spLocks/>
          </p:cNvSpPr>
          <p:nvPr userDrawn="1"/>
        </p:nvSpPr>
        <p:spPr>
          <a:xfrm>
            <a:off x="450000" y="576000"/>
            <a:ext cx="2998470" cy="1646227"/>
          </a:xfrm>
          <a:prstGeom prst="rect">
            <a:avLst/>
          </a:prstGeom>
        </p:spPr>
        <p:txBody>
          <a:bodyPr vert="horz" wrap="square" lIns="0" tIns="12700" rIns="0" bIns="0" rtlCol="0">
            <a:spAutoFit/>
          </a:bodyPr>
          <a:lstStyle>
            <a:lvl1pPr>
              <a:defRPr sz="3800" b="1" i="0">
                <a:solidFill>
                  <a:schemeClr val="bg1"/>
                </a:solidFill>
                <a:latin typeface="Verdana"/>
                <a:ea typeface="+mj-ea"/>
                <a:cs typeface="Verdana"/>
              </a:defRPr>
            </a:lvl1pPr>
          </a:lstStyle>
          <a:p>
            <a:pPr marL="19685" marR="0" lvl="0" indent="0" defTabSz="914400" eaLnBrk="1" fontAlgn="auto" latinLnBrk="0" hangingPunct="1">
              <a:lnSpc>
                <a:spcPct val="100000"/>
              </a:lnSpc>
              <a:spcBef>
                <a:spcPts val="100"/>
              </a:spcBef>
              <a:spcAft>
                <a:spcPts val="0"/>
              </a:spcAft>
              <a:buClrTx/>
              <a:buSzTx/>
              <a:buFontTx/>
              <a:buNone/>
              <a:tabLst/>
              <a:defRPr/>
            </a:pPr>
            <a:r>
              <a:rPr kumimoji="0" lang="de-DE" sz="3800" b="1" i="0" u="none" strike="noStrike" kern="0" cap="none" spc="-10" normalizeH="0" baseline="0" noProof="0">
                <a:ln>
                  <a:noFill/>
                </a:ln>
                <a:solidFill>
                  <a:sysClr val="window" lastClr="FFFFFF"/>
                </a:solidFill>
                <a:effectLst/>
                <a:uLnTx/>
                <a:uFillTx/>
                <a:latin typeface="Verdana"/>
                <a:ea typeface="+mj-ea"/>
              </a:rPr>
              <a:t>Office</a:t>
            </a:r>
          </a:p>
        </p:txBody>
      </p:sp>
    </p:spTree>
    <p:extLst>
      <p:ext uri="{BB962C8B-B14F-4D97-AF65-F5344CB8AC3E}">
        <p14:creationId xmlns:p14="http://schemas.microsoft.com/office/powerpoint/2010/main" val="1928021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196D907D-552C-9722-FE34-6CC5E29E9A5B}"/>
              </a:ext>
            </a:extLst>
          </p:cNvPr>
          <p:cNvSpPr/>
          <p:nvPr userDrawn="1"/>
        </p:nvSpPr>
        <p:spPr>
          <a:xfrm>
            <a:off x="0" y="12"/>
            <a:ext cx="3594100" cy="7560309"/>
          </a:xfrm>
          <a:custGeom>
            <a:avLst/>
            <a:gdLst/>
            <a:ahLst/>
            <a:cxnLst/>
            <a:rect l="l" t="t" r="r" b="b"/>
            <a:pathLst>
              <a:path w="3594100" h="7560309">
                <a:moveTo>
                  <a:pt x="3593998" y="0"/>
                </a:moveTo>
                <a:lnTo>
                  <a:pt x="0" y="0"/>
                </a:lnTo>
                <a:lnTo>
                  <a:pt x="0" y="7559992"/>
                </a:lnTo>
                <a:lnTo>
                  <a:pt x="3593998" y="7559992"/>
                </a:lnTo>
                <a:lnTo>
                  <a:pt x="3593998" y="0"/>
                </a:lnTo>
                <a:close/>
              </a:path>
            </a:pathLst>
          </a:custGeom>
          <a:solidFill>
            <a:srgbClr val="002A4A"/>
          </a:solidFill>
        </p:spPr>
        <p:txBody>
          <a:bodyPr wrap="square" lIns="0" tIns="0" rIns="0" bIns="0" rtlCol="0"/>
          <a:lstStyle/>
          <a:p>
            <a:endParaRPr/>
          </a:p>
        </p:txBody>
      </p:sp>
      <p:sp>
        <p:nvSpPr>
          <p:cNvPr id="8" name="object 3">
            <a:extLst>
              <a:ext uri="{FF2B5EF4-FFF2-40B4-BE49-F238E27FC236}">
                <a16:creationId xmlns:a16="http://schemas.microsoft.com/office/drawing/2014/main" id="{79D6FBD2-2B14-7541-0EA0-434EF1FE1D03}"/>
              </a:ext>
            </a:extLst>
          </p:cNvPr>
          <p:cNvSpPr txBox="1">
            <a:spLocks/>
          </p:cNvSpPr>
          <p:nvPr userDrawn="1"/>
        </p:nvSpPr>
        <p:spPr>
          <a:xfrm>
            <a:off x="450000" y="576000"/>
            <a:ext cx="2651760" cy="1214120"/>
          </a:xfrm>
          <a:prstGeom prst="rect">
            <a:avLst/>
          </a:prstGeom>
        </p:spPr>
        <p:txBody>
          <a:bodyPr vert="horz" wrap="square" lIns="0" tIns="12700" rIns="0" bIns="0" rtlCol="0">
            <a:spAutoFit/>
          </a:bodyPr>
          <a:lstStyle>
            <a:lvl1pPr>
              <a:defRPr sz="3800" b="1" i="0">
                <a:solidFill>
                  <a:schemeClr val="bg1"/>
                </a:solidFill>
                <a:latin typeface="Verdana"/>
                <a:ea typeface="+mj-ea"/>
                <a:cs typeface="Verdana"/>
              </a:defRPr>
            </a:lvl1pPr>
          </a:lstStyle>
          <a:p>
            <a:pPr marL="12700" marR="5080" lvl="0" indent="0" defTabSz="914400" eaLnBrk="1" fontAlgn="auto" latinLnBrk="0" hangingPunct="1">
              <a:lnSpc>
                <a:spcPct val="100000"/>
              </a:lnSpc>
              <a:spcBef>
                <a:spcPts val="100"/>
              </a:spcBef>
              <a:spcAft>
                <a:spcPts val="0"/>
              </a:spcAft>
              <a:buClrTx/>
              <a:buSzTx/>
              <a:buFontTx/>
              <a:buNone/>
              <a:tabLst/>
              <a:defRPr/>
            </a:pPr>
            <a:r>
              <a:rPr kumimoji="0" lang="de-DE" sz="2600" b="1" i="0" u="none" strike="noStrike" kern="0" cap="none" spc="-10" normalizeH="0" baseline="0" noProof="0">
                <a:ln>
                  <a:noFill/>
                </a:ln>
                <a:solidFill>
                  <a:sysClr val="window" lastClr="FFFFFF"/>
                </a:solidFill>
                <a:effectLst/>
                <a:uLnTx/>
                <a:uFillTx/>
                <a:latin typeface="Verdana"/>
                <a:ea typeface="+mj-ea"/>
              </a:rPr>
              <a:t>Deine individuelle </a:t>
            </a:r>
            <a:r>
              <a:rPr kumimoji="0" lang="de-DE" sz="2600" b="1" i="0" u="none" strike="noStrike" kern="0" cap="none" spc="0" normalizeH="0" baseline="0" noProof="0">
                <a:ln>
                  <a:noFill/>
                </a:ln>
                <a:solidFill>
                  <a:sysClr val="window" lastClr="FFFFFF"/>
                </a:solidFill>
                <a:effectLst/>
                <a:uLnTx/>
                <a:uFillTx/>
                <a:latin typeface="Verdana"/>
                <a:ea typeface="+mj-ea"/>
              </a:rPr>
              <a:t>Office-</a:t>
            </a:r>
            <a:r>
              <a:rPr kumimoji="0" lang="de-DE" sz="2600" b="1" i="0" u="none" strike="noStrike" kern="0" cap="none" spc="-10" normalizeH="0" baseline="0" noProof="0">
                <a:ln>
                  <a:noFill/>
                </a:ln>
                <a:solidFill>
                  <a:sysClr val="window" lastClr="FFFFFF"/>
                </a:solidFill>
                <a:effectLst/>
                <a:uLnTx/>
                <a:uFillTx/>
                <a:latin typeface="Verdana"/>
                <a:ea typeface="+mj-ea"/>
              </a:rPr>
              <a:t>Lösung</a:t>
            </a:r>
            <a:endParaRPr kumimoji="0" lang="de-DE" sz="2600" b="1" i="0" u="none" strike="noStrike" kern="0" cap="none" spc="0" normalizeH="0" baseline="0" noProof="0">
              <a:ln>
                <a:noFill/>
              </a:ln>
              <a:solidFill>
                <a:sysClr val="window" lastClr="FFFFFF"/>
              </a:solidFill>
              <a:effectLst/>
              <a:uLnTx/>
              <a:uFillTx/>
              <a:latin typeface="Verdana"/>
              <a:ea typeface="+mj-ea"/>
            </a:endParaRPr>
          </a:p>
        </p:txBody>
      </p:sp>
      <p:sp>
        <p:nvSpPr>
          <p:cNvPr id="3" name="object 15">
            <a:extLst>
              <a:ext uri="{FF2B5EF4-FFF2-40B4-BE49-F238E27FC236}">
                <a16:creationId xmlns:a16="http://schemas.microsoft.com/office/drawing/2014/main" id="{2D5709DB-F383-9672-2635-C96AD7AA3324}"/>
              </a:ext>
            </a:extLst>
          </p:cNvPr>
          <p:cNvSpPr txBox="1"/>
          <p:nvPr userDrawn="1"/>
        </p:nvSpPr>
        <p:spPr>
          <a:xfrm>
            <a:off x="4003889" y="1436400"/>
            <a:ext cx="6231891" cy="1333698"/>
          </a:xfrm>
          <a:prstGeom prst="rect">
            <a:avLst/>
          </a:prstGeom>
        </p:spPr>
        <p:txBody>
          <a:bodyPr vert="horz" wrap="square" lIns="0" tIns="50800" rIns="0" bIns="0" rtlCol="0">
            <a:spAutoFit/>
          </a:bodyPr>
          <a:lstStyle/>
          <a:p>
            <a:pPr marL="12700" defTabSz="914400">
              <a:spcBef>
                <a:spcPts val="400"/>
              </a:spcBef>
            </a:pPr>
            <a:r>
              <a:rPr sz="1500" b="1" kern="0">
                <a:solidFill>
                  <a:srgbClr val="C1AF2B"/>
                </a:solidFill>
                <a:latin typeface="Verdana"/>
                <a:cs typeface="Verdana"/>
              </a:rPr>
              <a:t>Private</a:t>
            </a:r>
            <a:r>
              <a:rPr sz="1500" b="1" kern="0" spc="-30">
                <a:solidFill>
                  <a:srgbClr val="BE9C1D"/>
                </a:solidFill>
                <a:latin typeface="Verdana"/>
                <a:cs typeface="Verdana"/>
              </a:rPr>
              <a:t> </a:t>
            </a:r>
            <a:r>
              <a:rPr sz="1500" b="1" kern="0" spc="-10">
                <a:solidFill>
                  <a:srgbClr val="C1AF2B"/>
                </a:solidFill>
                <a:latin typeface="Verdana"/>
                <a:cs typeface="Verdana"/>
              </a:rPr>
              <a:t>Office</a:t>
            </a:r>
            <a:endParaRPr sz="1500" kern="0">
              <a:solidFill>
                <a:srgbClr val="C1AF2B"/>
              </a:solidFill>
              <a:latin typeface="Verdana"/>
              <a:cs typeface="Verdana"/>
            </a:endParaRPr>
          </a:p>
          <a:p>
            <a:pPr marL="14400" defTabSz="914400">
              <a:spcBef>
                <a:spcPts val="800"/>
              </a:spcBef>
            </a:pPr>
            <a:r>
              <a:rPr lang="de-DE" sz="1100" b="1" kern="0">
                <a:solidFill>
                  <a:srgbClr val="002A4A"/>
                </a:solidFill>
                <a:latin typeface="Verdana"/>
                <a:ea typeface="+mn-ea"/>
                <a:cs typeface="Verdana"/>
              </a:rPr>
              <a:t>Abgeschlossener Büroraum mit festen Arbeitsplätzen</a:t>
            </a:r>
          </a:p>
          <a:p>
            <a:pPr marL="14400" algn="just" defTabSz="914400">
              <a:spcBef>
                <a:spcPts val="800"/>
              </a:spcBef>
            </a:pPr>
            <a:r>
              <a:rPr lang="de-DE" sz="1100" kern="0">
                <a:solidFill>
                  <a:srgbClr val="002A4A"/>
                </a:solidFill>
                <a:latin typeface="Verdana"/>
                <a:ea typeface="+mn-ea"/>
                <a:cs typeface="Verdana"/>
              </a:rPr>
              <a:t>Möbliert, mit Internetzugang, täglicher Reinigung und Zugang zu den gemeinschaftlich genutzten Bürobereichen. Inklusive Strom und Nebenkosten mit individueller Mietdauer. Der Preis richtet sich nach Größe des Büroraums und Anzahl der Arbeitsplätze.</a:t>
            </a:r>
          </a:p>
        </p:txBody>
      </p:sp>
      <p:sp>
        <p:nvSpPr>
          <p:cNvPr id="4" name="object 15">
            <a:extLst>
              <a:ext uri="{FF2B5EF4-FFF2-40B4-BE49-F238E27FC236}">
                <a16:creationId xmlns:a16="http://schemas.microsoft.com/office/drawing/2014/main" id="{39231E0B-5EDE-6BEB-B575-5343D9C62231}"/>
              </a:ext>
            </a:extLst>
          </p:cNvPr>
          <p:cNvSpPr txBox="1"/>
          <p:nvPr userDrawn="1"/>
        </p:nvSpPr>
        <p:spPr>
          <a:xfrm>
            <a:off x="3995999" y="3151789"/>
            <a:ext cx="6231891" cy="1605568"/>
          </a:xfrm>
          <a:prstGeom prst="rect">
            <a:avLst/>
          </a:prstGeom>
        </p:spPr>
        <p:txBody>
          <a:bodyPr vert="horz" wrap="square" lIns="0" tIns="50800" rIns="0" bIns="0" rtlCol="0">
            <a:spAutoFit/>
          </a:bodyPr>
          <a:lstStyle/>
          <a:p>
            <a:pPr marL="12700" defTabSz="914400">
              <a:spcBef>
                <a:spcPts val="800"/>
              </a:spcBef>
            </a:pPr>
            <a:r>
              <a:rPr lang="de-DE" sz="1500" b="1" kern="0">
                <a:solidFill>
                  <a:srgbClr val="C1AF2B"/>
                </a:solidFill>
                <a:latin typeface="Verdana"/>
                <a:ea typeface="+mn-ea"/>
                <a:cs typeface="Verdana"/>
              </a:rPr>
              <a:t>Hybrid Office</a:t>
            </a:r>
          </a:p>
          <a:p>
            <a:pPr marL="12700" defTabSz="914400">
              <a:spcBef>
                <a:spcPts val="800"/>
              </a:spcBef>
            </a:pPr>
            <a:r>
              <a:rPr lang="de-DE" sz="1100" b="1" kern="0">
                <a:solidFill>
                  <a:srgbClr val="002A4A"/>
                </a:solidFill>
                <a:latin typeface="Verdana" panose="020B0604030504040204" pitchFamily="34" charset="0"/>
                <a:ea typeface="Verdana" panose="020B0604030504040204" pitchFamily="34" charset="0"/>
                <a:cs typeface="Verdana"/>
              </a:rPr>
              <a:t>Private Office mit zusätzlichen Memberships </a:t>
            </a:r>
          </a:p>
          <a:p>
            <a:pPr marL="12700" algn="just" defTabSz="914400">
              <a:spcBef>
                <a:spcPts val="800"/>
              </a:spcBef>
            </a:pPr>
            <a:r>
              <a:rPr lang="de-DE" sz="1100" b="0" kern="0">
                <a:solidFill>
                  <a:srgbClr val="002A4A"/>
                </a:solidFill>
                <a:latin typeface="Verdana" panose="020B0604030504040204" pitchFamily="34" charset="0"/>
                <a:ea typeface="Verdana" panose="020B0604030504040204" pitchFamily="34" charset="0"/>
                <a:cs typeface="Verdana"/>
              </a:rPr>
              <a:t>Die zusätzlichen Memberships garantieren 24/7 Zugang für alle gebuchten Mitarbeiter und Ausweicharbeitsplätze im Open Space, wenn die eigenen komplett belegt sind. Der Preis richtet sich nach Größe des Büroraums, Anzahl der festen Arbeitsplätze und Anzahl der Memberships.</a:t>
            </a:r>
          </a:p>
          <a:p>
            <a:pPr marL="184150" indent="-171450" defTabSz="914400">
              <a:spcBef>
                <a:spcPts val="800"/>
              </a:spcBef>
              <a:buClr>
                <a:srgbClr val="002A4A"/>
              </a:buClr>
              <a:buFont typeface="Verdana" panose="020B0604030504040204" pitchFamily="34" charset="0"/>
              <a:buChar char="●"/>
              <a:tabLst>
                <a:tab pos="2328863" algn="l"/>
                <a:tab pos="3587750" algn="l"/>
              </a:tabLst>
            </a:pPr>
            <a:r>
              <a:rPr lang="de-DE" sz="1100" b="0" kern="0">
                <a:solidFill>
                  <a:srgbClr val="002A4A"/>
                </a:solidFill>
                <a:latin typeface="Verdana" panose="020B0604030504040204" pitchFamily="34" charset="0"/>
                <a:ea typeface="Verdana" panose="020B0604030504040204" pitchFamily="34" charset="0"/>
                <a:cs typeface="Verdana"/>
              </a:rPr>
              <a:t>Membership pro Person</a:t>
            </a:r>
          </a:p>
        </p:txBody>
      </p:sp>
      <p:pic>
        <p:nvPicPr>
          <p:cNvPr id="5" name="Grafik 4" descr="Ein Bild, das Schrift, Grafiken, Logo, Symbol enthält.&#10;&#10;Automatisch generierte Beschreibung">
            <a:extLst>
              <a:ext uri="{FF2B5EF4-FFF2-40B4-BE49-F238E27FC236}">
                <a16:creationId xmlns:a16="http://schemas.microsoft.com/office/drawing/2014/main" id="{63C115D3-E1F3-4CD2-EBA8-93CFC606FE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04773" y="6875924"/>
            <a:ext cx="1106092" cy="456040"/>
          </a:xfrm>
          <a:prstGeom prst="rect">
            <a:avLst/>
          </a:prstGeom>
        </p:spPr>
      </p:pic>
    </p:spTree>
    <p:extLst>
      <p:ext uri="{BB962C8B-B14F-4D97-AF65-F5344CB8AC3E}">
        <p14:creationId xmlns:p14="http://schemas.microsoft.com/office/powerpoint/2010/main" val="785714468"/>
      </p:ext>
    </p:extLst>
  </p:cSld>
  <p:clrMapOvr>
    <a:masterClrMapping/>
  </p:clrMapOvr>
  <p:extLst>
    <p:ext uri="{DCECCB84-F9BA-43D5-87BE-67443E8EF086}">
      <p15:sldGuideLst xmlns:p15="http://schemas.microsoft.com/office/powerpoint/2012/main">
        <p15:guide id="1" orient="horz" pos="2382" userDrawn="1">
          <p15:clr>
            <a:srgbClr val="FBAE40"/>
          </p15:clr>
        </p15:guide>
        <p15:guide id="2" pos="336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5EF39D58-AE0C-982F-77C4-6EAAA6BC5016}"/>
              </a:ext>
            </a:extLst>
          </p:cNvPr>
          <p:cNvSpPr/>
          <p:nvPr userDrawn="1"/>
        </p:nvSpPr>
        <p:spPr>
          <a:xfrm>
            <a:off x="0" y="12"/>
            <a:ext cx="3594100" cy="7560309"/>
          </a:xfrm>
          <a:custGeom>
            <a:avLst/>
            <a:gdLst/>
            <a:ahLst/>
            <a:cxnLst/>
            <a:rect l="l" t="t" r="r" b="b"/>
            <a:pathLst>
              <a:path w="3594100" h="7560309">
                <a:moveTo>
                  <a:pt x="3593998" y="0"/>
                </a:moveTo>
                <a:lnTo>
                  <a:pt x="0" y="0"/>
                </a:lnTo>
                <a:lnTo>
                  <a:pt x="0" y="7559992"/>
                </a:lnTo>
                <a:lnTo>
                  <a:pt x="3593998" y="7559992"/>
                </a:lnTo>
                <a:lnTo>
                  <a:pt x="3593998" y="0"/>
                </a:lnTo>
                <a:close/>
              </a:path>
            </a:pathLst>
          </a:custGeom>
          <a:solidFill>
            <a:srgbClr val="002A4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object 5">
            <a:extLst>
              <a:ext uri="{FF2B5EF4-FFF2-40B4-BE49-F238E27FC236}">
                <a16:creationId xmlns:a16="http://schemas.microsoft.com/office/drawing/2014/main" id="{B4B0014B-7826-6E63-64D5-99FE242CDE38}"/>
              </a:ext>
            </a:extLst>
          </p:cNvPr>
          <p:cNvSpPr txBox="1"/>
          <p:nvPr userDrawn="1"/>
        </p:nvSpPr>
        <p:spPr>
          <a:xfrm>
            <a:off x="4003620" y="500471"/>
            <a:ext cx="2411095" cy="243656"/>
          </a:xfrm>
          <a:prstGeom prst="rect">
            <a:avLst/>
          </a:prstGeom>
        </p:spPr>
        <p:txBody>
          <a:bodyPr vert="horz" wrap="square" lIns="0" tIns="12700" rIns="0" bIns="0" rtlCol="0">
            <a:spAutoFit/>
          </a:bodyPr>
          <a:lstStyle/>
          <a:p>
            <a:pPr marL="12700" defTabSz="914400">
              <a:spcBef>
                <a:spcPts val="100"/>
              </a:spcBef>
            </a:pPr>
            <a:r>
              <a:rPr sz="1500" b="1" kern="0">
                <a:solidFill>
                  <a:srgbClr val="C1AF2B"/>
                </a:solidFill>
                <a:latin typeface="Verdana"/>
                <a:cs typeface="Verdana"/>
              </a:rPr>
              <a:t>Dein</a:t>
            </a:r>
            <a:r>
              <a:rPr sz="1500" b="1" kern="0" spc="25">
                <a:solidFill>
                  <a:srgbClr val="C1AF2B"/>
                </a:solidFill>
                <a:latin typeface="Verdana"/>
                <a:cs typeface="Verdana"/>
              </a:rPr>
              <a:t> </a:t>
            </a:r>
            <a:r>
              <a:rPr sz="1500" b="1" kern="0" spc="-20">
                <a:solidFill>
                  <a:srgbClr val="C1AF2B"/>
                </a:solidFill>
                <a:latin typeface="Verdana"/>
                <a:cs typeface="Verdana"/>
              </a:rPr>
              <a:t>Office-</a:t>
            </a:r>
            <a:r>
              <a:rPr sz="1500" b="1" kern="0" spc="-10">
                <a:solidFill>
                  <a:srgbClr val="C1AF2B"/>
                </a:solidFill>
                <a:latin typeface="Verdana"/>
                <a:cs typeface="Verdana"/>
              </a:rPr>
              <a:t>Baukasten</a:t>
            </a:r>
            <a:endParaRPr sz="1500" kern="0">
              <a:solidFill>
                <a:srgbClr val="C1AF2B"/>
              </a:solidFill>
              <a:latin typeface="Verdana"/>
              <a:cs typeface="Verdana"/>
            </a:endParaRPr>
          </a:p>
        </p:txBody>
      </p:sp>
      <p:sp>
        <p:nvSpPr>
          <p:cNvPr id="2" name="object 3">
            <a:extLst>
              <a:ext uri="{FF2B5EF4-FFF2-40B4-BE49-F238E27FC236}">
                <a16:creationId xmlns:a16="http://schemas.microsoft.com/office/drawing/2014/main" id="{AF96E154-91AB-9FE2-6E00-1BFDCB17DD65}"/>
              </a:ext>
            </a:extLst>
          </p:cNvPr>
          <p:cNvSpPr txBox="1">
            <a:spLocks/>
          </p:cNvSpPr>
          <p:nvPr userDrawn="1"/>
        </p:nvSpPr>
        <p:spPr>
          <a:xfrm>
            <a:off x="450000" y="576000"/>
            <a:ext cx="2651760" cy="1214120"/>
          </a:xfrm>
          <a:prstGeom prst="rect">
            <a:avLst/>
          </a:prstGeom>
        </p:spPr>
        <p:txBody>
          <a:bodyPr vert="horz" wrap="square" lIns="0" tIns="12700" rIns="0" bIns="0" rtlCol="0">
            <a:spAutoFit/>
          </a:bodyPr>
          <a:lstStyle>
            <a:lvl1pPr>
              <a:defRPr sz="3800" b="1" i="0">
                <a:solidFill>
                  <a:schemeClr val="bg1"/>
                </a:solidFill>
                <a:latin typeface="Verdana"/>
                <a:ea typeface="+mj-ea"/>
                <a:cs typeface="Verdana"/>
              </a:defRPr>
            </a:lvl1pPr>
          </a:lstStyle>
          <a:p>
            <a:pPr marL="12700" marR="5080" lvl="0" indent="0" defTabSz="914400" eaLnBrk="1" fontAlgn="auto" latinLnBrk="0" hangingPunct="1">
              <a:lnSpc>
                <a:spcPct val="100000"/>
              </a:lnSpc>
              <a:spcBef>
                <a:spcPts val="100"/>
              </a:spcBef>
              <a:spcAft>
                <a:spcPts val="0"/>
              </a:spcAft>
              <a:buClrTx/>
              <a:buSzTx/>
              <a:buFontTx/>
              <a:buNone/>
              <a:tabLst/>
              <a:defRPr/>
            </a:pPr>
            <a:r>
              <a:rPr kumimoji="0" lang="de-DE" sz="2600" b="1" i="0" u="none" strike="noStrike" kern="0" cap="none" spc="-10" normalizeH="0" baseline="0" noProof="0">
                <a:ln>
                  <a:noFill/>
                </a:ln>
                <a:solidFill>
                  <a:sysClr val="window" lastClr="FFFFFF"/>
                </a:solidFill>
                <a:effectLst/>
                <a:uLnTx/>
                <a:uFillTx/>
                <a:latin typeface="Verdana"/>
                <a:ea typeface="+mj-ea"/>
              </a:rPr>
              <a:t>Deine individuelle </a:t>
            </a:r>
            <a:r>
              <a:rPr kumimoji="0" lang="de-DE" sz="2600" b="1" i="0" u="none" strike="noStrike" kern="0" cap="none" spc="0" normalizeH="0" baseline="0" noProof="0">
                <a:ln>
                  <a:noFill/>
                </a:ln>
                <a:solidFill>
                  <a:sysClr val="window" lastClr="FFFFFF"/>
                </a:solidFill>
                <a:effectLst/>
                <a:uLnTx/>
                <a:uFillTx/>
                <a:latin typeface="Verdana"/>
                <a:ea typeface="+mj-ea"/>
              </a:rPr>
              <a:t>Office-</a:t>
            </a:r>
            <a:r>
              <a:rPr kumimoji="0" lang="de-DE" sz="2600" b="1" i="0" u="none" strike="noStrike" kern="0" cap="none" spc="-10" normalizeH="0" baseline="0" noProof="0">
                <a:ln>
                  <a:noFill/>
                </a:ln>
                <a:solidFill>
                  <a:sysClr val="window" lastClr="FFFFFF"/>
                </a:solidFill>
                <a:effectLst/>
                <a:uLnTx/>
                <a:uFillTx/>
                <a:latin typeface="Verdana"/>
                <a:ea typeface="+mj-ea"/>
              </a:rPr>
              <a:t>Lösung</a:t>
            </a:r>
            <a:endParaRPr kumimoji="0" lang="de-DE" sz="2600" b="1" i="0" u="none" strike="noStrike" kern="0" cap="none" spc="0" normalizeH="0" baseline="0" noProof="0">
              <a:ln>
                <a:noFill/>
              </a:ln>
              <a:solidFill>
                <a:sysClr val="window" lastClr="FFFFFF"/>
              </a:solidFill>
              <a:effectLst/>
              <a:uLnTx/>
              <a:uFillTx/>
              <a:latin typeface="Verdana"/>
              <a:ea typeface="+mj-ea"/>
            </a:endParaRPr>
          </a:p>
        </p:txBody>
      </p:sp>
      <p:pic>
        <p:nvPicPr>
          <p:cNvPr id="3" name="Grafik 2" descr="Ein Bild, das Schrift, Grafiken, Logo, Symbol enthält.&#10;&#10;Automatisch generierte Beschreibung">
            <a:extLst>
              <a:ext uri="{FF2B5EF4-FFF2-40B4-BE49-F238E27FC236}">
                <a16:creationId xmlns:a16="http://schemas.microsoft.com/office/drawing/2014/main" id="{E6F639BA-8942-412F-FE52-4B0E78D997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04773" y="6875924"/>
            <a:ext cx="1106092" cy="456040"/>
          </a:xfrm>
          <a:prstGeom prst="rect">
            <a:avLst/>
          </a:prstGeom>
        </p:spPr>
      </p:pic>
    </p:spTree>
    <p:extLst>
      <p:ext uri="{BB962C8B-B14F-4D97-AF65-F5344CB8AC3E}">
        <p14:creationId xmlns:p14="http://schemas.microsoft.com/office/powerpoint/2010/main" val="1783216396"/>
      </p:ext>
    </p:extLst>
  </p:cSld>
  <p:clrMapOvr>
    <a:masterClrMapping/>
  </p:clrMapOvr>
  <p:extLst>
    <p:ext uri="{DCECCB84-F9BA-43D5-87BE-67443E8EF086}">
      <p15:sldGuideLst xmlns:p15="http://schemas.microsoft.com/office/powerpoint/2012/main">
        <p15:guide id="1" orient="horz" pos="2382" userDrawn="1">
          <p15:clr>
            <a:srgbClr val="FBAE40"/>
          </p15:clr>
        </p15:guide>
        <p15:guide id="2" pos="336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5D0A3DE4-91B4-833D-455F-75186662EB7C}"/>
              </a:ext>
            </a:extLst>
          </p:cNvPr>
          <p:cNvSpPr/>
          <p:nvPr userDrawn="1"/>
        </p:nvSpPr>
        <p:spPr>
          <a:xfrm>
            <a:off x="0" y="12"/>
            <a:ext cx="3594100" cy="7560309"/>
          </a:xfrm>
          <a:custGeom>
            <a:avLst/>
            <a:gdLst/>
            <a:ahLst/>
            <a:cxnLst/>
            <a:rect l="l" t="t" r="r" b="b"/>
            <a:pathLst>
              <a:path w="3594100" h="7560309">
                <a:moveTo>
                  <a:pt x="3593998" y="0"/>
                </a:moveTo>
                <a:lnTo>
                  <a:pt x="0" y="0"/>
                </a:lnTo>
                <a:lnTo>
                  <a:pt x="0" y="7559992"/>
                </a:lnTo>
                <a:lnTo>
                  <a:pt x="3593998" y="7559992"/>
                </a:lnTo>
                <a:lnTo>
                  <a:pt x="3593998" y="0"/>
                </a:lnTo>
                <a:close/>
              </a:path>
            </a:pathLst>
          </a:custGeom>
          <a:solidFill>
            <a:srgbClr val="002A4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 name="object 3">
            <a:extLst>
              <a:ext uri="{FF2B5EF4-FFF2-40B4-BE49-F238E27FC236}">
                <a16:creationId xmlns:a16="http://schemas.microsoft.com/office/drawing/2014/main" id="{D89AAAEA-8977-F7DF-EF9D-5F41C37D7BA2}"/>
              </a:ext>
            </a:extLst>
          </p:cNvPr>
          <p:cNvSpPr txBox="1">
            <a:spLocks/>
          </p:cNvSpPr>
          <p:nvPr userDrawn="1"/>
        </p:nvSpPr>
        <p:spPr>
          <a:xfrm>
            <a:off x="450000" y="576000"/>
            <a:ext cx="2651760" cy="1214120"/>
          </a:xfrm>
          <a:prstGeom prst="rect">
            <a:avLst/>
          </a:prstGeom>
        </p:spPr>
        <p:txBody>
          <a:bodyPr vert="horz" wrap="square" lIns="0" tIns="12700" rIns="0" bIns="0" rtlCol="0">
            <a:spAutoFit/>
          </a:bodyPr>
          <a:lstStyle>
            <a:lvl1pPr>
              <a:defRPr sz="3800" b="1" i="0">
                <a:solidFill>
                  <a:schemeClr val="bg1"/>
                </a:solidFill>
                <a:latin typeface="Verdana"/>
                <a:ea typeface="+mj-ea"/>
                <a:cs typeface="Verdana"/>
              </a:defRPr>
            </a:lvl1pPr>
          </a:lstStyle>
          <a:p>
            <a:pPr marL="12700" marR="5080" lvl="0" indent="0" defTabSz="914400" eaLnBrk="1" fontAlgn="auto" latinLnBrk="0" hangingPunct="1">
              <a:lnSpc>
                <a:spcPct val="100000"/>
              </a:lnSpc>
              <a:spcBef>
                <a:spcPts val="100"/>
              </a:spcBef>
              <a:spcAft>
                <a:spcPts val="0"/>
              </a:spcAft>
              <a:buClrTx/>
              <a:buSzTx/>
              <a:buFontTx/>
              <a:buNone/>
              <a:tabLst/>
              <a:defRPr/>
            </a:pPr>
            <a:r>
              <a:rPr kumimoji="0" lang="de-DE" sz="2600" b="1" i="0" u="none" strike="noStrike" kern="0" cap="none" spc="-10" normalizeH="0" baseline="0" noProof="0">
                <a:ln>
                  <a:noFill/>
                </a:ln>
                <a:solidFill>
                  <a:sysClr val="window" lastClr="FFFFFF"/>
                </a:solidFill>
                <a:effectLst/>
                <a:uLnTx/>
                <a:uFillTx/>
                <a:latin typeface="Verdana"/>
                <a:ea typeface="+mj-ea"/>
              </a:rPr>
              <a:t>Deine individuelle </a:t>
            </a:r>
            <a:r>
              <a:rPr kumimoji="0" lang="de-DE" sz="2600" b="1" i="0" u="none" strike="noStrike" kern="0" cap="none" spc="0" normalizeH="0" baseline="0" noProof="0">
                <a:ln>
                  <a:noFill/>
                </a:ln>
                <a:solidFill>
                  <a:sysClr val="window" lastClr="FFFFFF"/>
                </a:solidFill>
                <a:effectLst/>
                <a:uLnTx/>
                <a:uFillTx/>
                <a:latin typeface="Verdana"/>
                <a:ea typeface="+mj-ea"/>
              </a:rPr>
              <a:t>Office-</a:t>
            </a:r>
            <a:r>
              <a:rPr kumimoji="0" lang="de-DE" sz="2600" b="1" i="0" u="none" strike="noStrike" kern="0" cap="none" spc="-10" normalizeH="0" baseline="0" noProof="0">
                <a:ln>
                  <a:noFill/>
                </a:ln>
                <a:solidFill>
                  <a:sysClr val="window" lastClr="FFFFFF"/>
                </a:solidFill>
                <a:effectLst/>
                <a:uLnTx/>
                <a:uFillTx/>
                <a:latin typeface="Verdana"/>
                <a:ea typeface="+mj-ea"/>
              </a:rPr>
              <a:t>Lösung</a:t>
            </a:r>
            <a:endParaRPr kumimoji="0" lang="de-DE" sz="2600" b="1" i="0" u="none" strike="noStrike" kern="0" cap="none" spc="0" normalizeH="0" baseline="0" noProof="0">
              <a:ln>
                <a:noFill/>
              </a:ln>
              <a:solidFill>
                <a:sysClr val="window" lastClr="FFFFFF"/>
              </a:solidFill>
              <a:effectLst/>
              <a:uLnTx/>
              <a:uFillTx/>
              <a:latin typeface="Verdana"/>
              <a:ea typeface="+mj-ea"/>
            </a:endParaRPr>
          </a:p>
        </p:txBody>
      </p:sp>
      <p:pic>
        <p:nvPicPr>
          <p:cNvPr id="4" name="Grafik 3" descr="Ein Bild, das Schrift, Grafiken, Logo, Symbol enthält.&#10;&#10;Automatisch generierte Beschreibung">
            <a:extLst>
              <a:ext uri="{FF2B5EF4-FFF2-40B4-BE49-F238E27FC236}">
                <a16:creationId xmlns:a16="http://schemas.microsoft.com/office/drawing/2014/main" id="{055BA1E6-99F8-5FF2-10D8-03860DD127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04773" y="6875924"/>
            <a:ext cx="1106092" cy="456040"/>
          </a:xfrm>
          <a:prstGeom prst="rect">
            <a:avLst/>
          </a:prstGeom>
        </p:spPr>
      </p:pic>
    </p:spTree>
    <p:extLst>
      <p:ext uri="{BB962C8B-B14F-4D97-AF65-F5344CB8AC3E}">
        <p14:creationId xmlns:p14="http://schemas.microsoft.com/office/powerpoint/2010/main" val="124976285"/>
      </p:ext>
    </p:extLst>
  </p:cSld>
  <p:clrMapOvr>
    <a:masterClrMapping/>
  </p:clrMapOvr>
  <p:extLst>
    <p:ext uri="{DCECCB84-F9BA-43D5-87BE-67443E8EF086}">
      <p15:sldGuideLst xmlns:p15="http://schemas.microsoft.com/office/powerpoint/2012/main">
        <p15:guide id="1" orient="horz" pos="2382" userDrawn="1">
          <p15:clr>
            <a:srgbClr val="FBAE40"/>
          </p15:clr>
        </p15:guide>
        <p15:guide id="2" pos="336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735171" y="7009643"/>
            <a:ext cx="2406015" cy="402652"/>
          </a:xfrm>
          <a:prstGeom prst="rect">
            <a:avLst/>
          </a:prstGeom>
        </p:spPr>
        <p:txBody>
          <a:bodyPr/>
          <a:lstStyle/>
          <a:p>
            <a:fld id="{2B8E9DF1-C5D6-4B34-8B40-E07FBEFEE62F}" type="datetimeFigureOut">
              <a:rPr lang="de-DE" smtClean="0"/>
              <a:t>22.12.2023</a:t>
            </a:fld>
            <a:endParaRPr lang="de-DE"/>
          </a:p>
        </p:txBody>
      </p:sp>
      <p:sp>
        <p:nvSpPr>
          <p:cNvPr id="7" name="object 2">
            <a:extLst>
              <a:ext uri="{FF2B5EF4-FFF2-40B4-BE49-F238E27FC236}">
                <a16:creationId xmlns:a16="http://schemas.microsoft.com/office/drawing/2014/main" id="{0EABDC49-557E-580F-B266-3669D3601DCE}"/>
              </a:ext>
            </a:extLst>
          </p:cNvPr>
          <p:cNvSpPr/>
          <p:nvPr userDrawn="1"/>
        </p:nvSpPr>
        <p:spPr>
          <a:xfrm>
            <a:off x="0" y="12"/>
            <a:ext cx="3594100" cy="7560309"/>
          </a:xfrm>
          <a:custGeom>
            <a:avLst/>
            <a:gdLst/>
            <a:ahLst/>
            <a:cxnLst/>
            <a:rect l="l" t="t" r="r" b="b"/>
            <a:pathLst>
              <a:path w="3594100" h="7560309">
                <a:moveTo>
                  <a:pt x="3593998" y="0"/>
                </a:moveTo>
                <a:lnTo>
                  <a:pt x="0" y="0"/>
                </a:lnTo>
                <a:lnTo>
                  <a:pt x="0" y="7559992"/>
                </a:lnTo>
                <a:lnTo>
                  <a:pt x="3593998" y="7559992"/>
                </a:lnTo>
                <a:lnTo>
                  <a:pt x="3593998" y="0"/>
                </a:lnTo>
                <a:close/>
              </a:path>
            </a:pathLst>
          </a:custGeom>
          <a:solidFill>
            <a:srgbClr val="C1AF2B"/>
          </a:solidFill>
        </p:spPr>
        <p:txBody>
          <a:bodyPr wrap="square" lIns="0" tIns="0" rIns="0" bIns="0" rtlCol="0"/>
          <a:lstStyle/>
          <a:p>
            <a:endParaRPr/>
          </a:p>
        </p:txBody>
      </p:sp>
      <p:sp>
        <p:nvSpPr>
          <p:cNvPr id="8" name="object 4">
            <a:extLst>
              <a:ext uri="{FF2B5EF4-FFF2-40B4-BE49-F238E27FC236}">
                <a16:creationId xmlns:a16="http://schemas.microsoft.com/office/drawing/2014/main" id="{CEC856DF-9095-F92F-B4DC-E448E16E65D3}"/>
              </a:ext>
            </a:extLst>
          </p:cNvPr>
          <p:cNvSpPr txBox="1">
            <a:spLocks/>
          </p:cNvSpPr>
          <p:nvPr userDrawn="1"/>
        </p:nvSpPr>
        <p:spPr>
          <a:xfrm>
            <a:off x="450000" y="576000"/>
            <a:ext cx="1901189" cy="1183640"/>
          </a:xfrm>
          <a:prstGeom prst="rect">
            <a:avLst/>
          </a:prstGeom>
        </p:spPr>
        <p:txBody>
          <a:bodyPr vert="horz" wrap="square" lIns="0" tIns="12700" rIns="0" bIns="0" rtlCol="0">
            <a:spAutoFit/>
          </a:bodyPr>
          <a:lstStyle>
            <a:lvl1pPr>
              <a:defRPr sz="3800" b="1" i="0">
                <a:solidFill>
                  <a:schemeClr val="bg1"/>
                </a:solidFill>
                <a:latin typeface="Verdana"/>
                <a:ea typeface="+mj-ea"/>
                <a:cs typeface="Verdana"/>
              </a:defRPr>
            </a:lvl1pPr>
          </a:lstStyle>
          <a:p>
            <a:pPr marL="12700" marR="5080" lvl="0" indent="0" defTabSz="914400" eaLnBrk="1" fontAlgn="auto" latinLnBrk="0" hangingPunct="1">
              <a:lnSpc>
                <a:spcPct val="100000"/>
              </a:lnSpc>
              <a:spcBef>
                <a:spcPts val="100"/>
              </a:spcBef>
              <a:spcAft>
                <a:spcPts val="0"/>
              </a:spcAft>
              <a:buClrTx/>
              <a:buSzTx/>
              <a:buFontTx/>
              <a:buNone/>
              <a:tabLst/>
              <a:defRPr/>
            </a:pPr>
            <a:r>
              <a:rPr kumimoji="0" lang="de-DE" sz="3800" b="1" i="0" u="none" strike="noStrike" kern="0" cap="none" spc="45" normalizeH="0" baseline="0" noProof="0">
                <a:ln>
                  <a:noFill/>
                </a:ln>
                <a:solidFill>
                  <a:sysClr val="window" lastClr="FFFFFF"/>
                </a:solidFill>
                <a:effectLst/>
                <a:uLnTx/>
                <a:uFillTx/>
                <a:latin typeface="Verdana"/>
                <a:ea typeface="+mj-ea"/>
              </a:rPr>
              <a:t>Virtual </a:t>
            </a:r>
            <a:r>
              <a:rPr kumimoji="0" lang="de-DE" sz="3800" b="1" i="0" u="none" strike="noStrike" kern="0" cap="none" spc="-10" normalizeH="0" baseline="0" noProof="0">
                <a:ln>
                  <a:noFill/>
                </a:ln>
                <a:solidFill>
                  <a:sysClr val="window" lastClr="FFFFFF"/>
                </a:solidFill>
                <a:effectLst/>
                <a:uLnTx/>
                <a:uFillTx/>
                <a:latin typeface="Verdana"/>
                <a:ea typeface="+mj-ea"/>
              </a:rPr>
              <a:t>Office</a:t>
            </a:r>
          </a:p>
        </p:txBody>
      </p:sp>
    </p:spTree>
    <p:extLst>
      <p:ext uri="{BB962C8B-B14F-4D97-AF65-F5344CB8AC3E}">
        <p14:creationId xmlns:p14="http://schemas.microsoft.com/office/powerpoint/2010/main" val="183769485"/>
      </p:ext>
    </p:extLst>
  </p:cSld>
  <p:clrMapOvr>
    <a:masterClrMapping/>
  </p:clrMapOvr>
  <p:extLst>
    <p:ext uri="{DCECCB84-F9BA-43D5-87BE-67443E8EF086}">
      <p15:sldGuideLst xmlns:p15="http://schemas.microsoft.com/office/powerpoint/2012/main">
        <p15:guide id="1" orient="horz" pos="2382" userDrawn="1">
          <p15:clr>
            <a:srgbClr val="FBAE40"/>
          </p15:clr>
        </p15:guide>
        <p15:guide id="2" pos="336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11" name="object 2">
            <a:extLst>
              <a:ext uri="{FF2B5EF4-FFF2-40B4-BE49-F238E27FC236}">
                <a16:creationId xmlns:a16="http://schemas.microsoft.com/office/drawing/2014/main" id="{5DDB765E-4543-C335-9A99-EE1C0CE3CE67}"/>
              </a:ext>
            </a:extLst>
          </p:cNvPr>
          <p:cNvSpPr/>
          <p:nvPr userDrawn="1"/>
        </p:nvSpPr>
        <p:spPr>
          <a:xfrm>
            <a:off x="0" y="12"/>
            <a:ext cx="3594100" cy="7560309"/>
          </a:xfrm>
          <a:custGeom>
            <a:avLst/>
            <a:gdLst/>
            <a:ahLst/>
            <a:cxnLst/>
            <a:rect l="l" t="t" r="r" b="b"/>
            <a:pathLst>
              <a:path w="3594100" h="7560309">
                <a:moveTo>
                  <a:pt x="3593998" y="0"/>
                </a:moveTo>
                <a:lnTo>
                  <a:pt x="0" y="0"/>
                </a:lnTo>
                <a:lnTo>
                  <a:pt x="0" y="7559992"/>
                </a:lnTo>
                <a:lnTo>
                  <a:pt x="3593998" y="7559992"/>
                </a:lnTo>
                <a:lnTo>
                  <a:pt x="3593998" y="0"/>
                </a:lnTo>
                <a:close/>
              </a:path>
            </a:pathLst>
          </a:custGeom>
          <a:solidFill>
            <a:srgbClr val="C1AF2B"/>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object 3">
            <a:extLst>
              <a:ext uri="{FF2B5EF4-FFF2-40B4-BE49-F238E27FC236}">
                <a16:creationId xmlns:a16="http://schemas.microsoft.com/office/drawing/2014/main" id="{294CEA1E-701F-299F-C771-EF121E4EC4F5}"/>
              </a:ext>
            </a:extLst>
          </p:cNvPr>
          <p:cNvSpPr txBox="1">
            <a:spLocks/>
          </p:cNvSpPr>
          <p:nvPr userDrawn="1"/>
        </p:nvSpPr>
        <p:spPr>
          <a:xfrm>
            <a:off x="450000" y="576000"/>
            <a:ext cx="2998470" cy="1646227"/>
          </a:xfrm>
          <a:prstGeom prst="rect">
            <a:avLst/>
          </a:prstGeom>
        </p:spPr>
        <p:txBody>
          <a:bodyPr vert="horz" wrap="square" lIns="0" tIns="12700" rIns="0" bIns="0" rtlCol="0">
            <a:spAutoFit/>
          </a:bodyPr>
          <a:lstStyle>
            <a:lvl1pPr>
              <a:defRPr sz="3800" b="1" i="0">
                <a:solidFill>
                  <a:schemeClr val="bg1"/>
                </a:solidFill>
                <a:latin typeface="Verdana"/>
                <a:ea typeface="+mj-ea"/>
                <a:cs typeface="Verdana"/>
              </a:defRPr>
            </a:lvl1pPr>
          </a:lstStyle>
          <a:p>
            <a:pPr marL="12700" marR="5080" lvl="0" indent="0" defTabSz="914400" eaLnBrk="1" fontAlgn="auto" latinLnBrk="0" hangingPunct="1">
              <a:lnSpc>
                <a:spcPct val="100000"/>
              </a:lnSpc>
              <a:spcBef>
                <a:spcPts val="100"/>
              </a:spcBef>
              <a:spcAft>
                <a:spcPts val="0"/>
              </a:spcAft>
              <a:buClrTx/>
              <a:buSzTx/>
              <a:buFontTx/>
              <a:buNone/>
              <a:tabLst/>
              <a:defRPr/>
            </a:pPr>
            <a:r>
              <a:rPr kumimoji="0" lang="it-IT" sz="2600" b="1" i="0" u="none" strike="noStrike" kern="0" cap="none" spc="-10" normalizeH="0" baseline="0" noProof="0" err="1">
                <a:ln>
                  <a:noFill/>
                </a:ln>
                <a:solidFill>
                  <a:sysClr val="window" lastClr="FFFFFF"/>
                </a:solidFill>
                <a:effectLst/>
                <a:uLnTx/>
                <a:uFillTx/>
                <a:latin typeface="Verdana"/>
                <a:ea typeface="+mj-ea"/>
              </a:rPr>
              <a:t>Deine</a:t>
            </a:r>
            <a:r>
              <a:rPr kumimoji="0" lang="it-IT" sz="2600" b="1" i="0" u="none" strike="noStrike" kern="0" cap="none" spc="-10" normalizeH="0" baseline="0" noProof="0">
                <a:ln>
                  <a:noFill/>
                </a:ln>
                <a:solidFill>
                  <a:sysClr val="window" lastClr="FFFFFF"/>
                </a:solidFill>
                <a:effectLst/>
                <a:uLnTx/>
                <a:uFillTx/>
                <a:latin typeface="Verdana"/>
                <a:ea typeface="+mj-ea"/>
              </a:rPr>
              <a:t> </a:t>
            </a:r>
            <a:r>
              <a:rPr kumimoji="0" lang="it-IT" sz="2600" b="1" i="0" u="none" strike="noStrike" kern="0" cap="none" spc="-10" normalizeH="0" baseline="0" noProof="0" err="1">
                <a:ln>
                  <a:noFill/>
                </a:ln>
                <a:solidFill>
                  <a:sysClr val="window" lastClr="FFFFFF"/>
                </a:solidFill>
                <a:effectLst/>
                <a:uLnTx/>
                <a:uFillTx/>
                <a:latin typeface="Verdana"/>
                <a:ea typeface="+mj-ea"/>
              </a:rPr>
              <a:t>individuelle</a:t>
            </a:r>
            <a:r>
              <a:rPr kumimoji="0" lang="it-IT" sz="2600" b="1" i="0" u="none" strike="noStrike" kern="0" cap="none" spc="-10" normalizeH="0" baseline="0" noProof="0">
                <a:ln>
                  <a:noFill/>
                </a:ln>
                <a:solidFill>
                  <a:sysClr val="window" lastClr="FFFFFF"/>
                </a:solidFill>
                <a:effectLst/>
                <a:uLnTx/>
                <a:uFillTx/>
                <a:latin typeface="Verdana"/>
                <a:ea typeface="+mj-ea"/>
              </a:rPr>
              <a:t> </a:t>
            </a:r>
            <a:r>
              <a:rPr kumimoji="0" lang="it-IT" sz="2600" b="1" i="0" u="none" strike="noStrike" kern="0" cap="none" spc="0" normalizeH="0" baseline="0" noProof="0">
                <a:ln>
                  <a:noFill/>
                </a:ln>
                <a:solidFill>
                  <a:sysClr val="window" lastClr="FFFFFF"/>
                </a:solidFill>
                <a:effectLst/>
                <a:uLnTx/>
                <a:uFillTx/>
                <a:latin typeface="Verdana"/>
                <a:ea typeface="+mj-ea"/>
              </a:rPr>
              <a:t>Virtual</a:t>
            </a:r>
            <a:r>
              <a:rPr kumimoji="0" lang="it-IT" sz="2600" b="1" i="0" u="none" strike="noStrike" kern="0" cap="none" spc="285" normalizeH="0" baseline="0" noProof="0">
                <a:ln>
                  <a:noFill/>
                </a:ln>
                <a:solidFill>
                  <a:sysClr val="window" lastClr="FFFFFF"/>
                </a:solidFill>
                <a:effectLst/>
                <a:uLnTx/>
                <a:uFillTx/>
                <a:latin typeface="Verdana"/>
                <a:ea typeface="+mj-ea"/>
              </a:rPr>
              <a:t> </a:t>
            </a:r>
            <a:r>
              <a:rPr kumimoji="0" lang="it-IT" sz="2600" b="1" i="0" u="none" strike="noStrike" kern="0" cap="none" spc="-10" normalizeH="0" baseline="0" noProof="0">
                <a:ln>
                  <a:noFill/>
                </a:ln>
                <a:solidFill>
                  <a:sysClr val="window" lastClr="FFFFFF"/>
                </a:solidFill>
                <a:effectLst/>
                <a:uLnTx/>
                <a:uFillTx/>
                <a:latin typeface="Verdana"/>
                <a:ea typeface="+mj-ea"/>
              </a:rPr>
              <a:t>Office- </a:t>
            </a:r>
            <a:r>
              <a:rPr kumimoji="0" lang="it-IT" sz="2600" b="1" i="0" u="none" strike="noStrike" kern="0" cap="none" spc="-10" normalizeH="0" baseline="0" noProof="0" err="1">
                <a:ln>
                  <a:noFill/>
                </a:ln>
                <a:solidFill>
                  <a:sysClr val="window" lastClr="FFFFFF"/>
                </a:solidFill>
                <a:effectLst/>
                <a:uLnTx/>
                <a:uFillTx/>
                <a:latin typeface="Verdana"/>
                <a:ea typeface="+mj-ea"/>
              </a:rPr>
              <a:t>Lösung</a:t>
            </a:r>
            <a:endParaRPr kumimoji="0" lang="it-IT" sz="2600" b="1" i="0" u="none" strike="noStrike" kern="0" cap="none" spc="0" normalizeH="0" baseline="0" noProof="0">
              <a:ln>
                <a:noFill/>
              </a:ln>
              <a:solidFill>
                <a:sysClr val="window" lastClr="FFFFFF"/>
              </a:solidFill>
              <a:effectLst/>
              <a:uLnTx/>
              <a:uFillTx/>
              <a:latin typeface="Verdana"/>
              <a:ea typeface="+mj-ea"/>
            </a:endParaRPr>
          </a:p>
        </p:txBody>
      </p:sp>
      <p:sp>
        <p:nvSpPr>
          <p:cNvPr id="17" name="object 13">
            <a:extLst>
              <a:ext uri="{FF2B5EF4-FFF2-40B4-BE49-F238E27FC236}">
                <a16:creationId xmlns:a16="http://schemas.microsoft.com/office/drawing/2014/main" id="{D6F0E783-72DC-3D57-5A8E-D3E1801E9F12}"/>
              </a:ext>
            </a:extLst>
          </p:cNvPr>
          <p:cNvSpPr txBox="1"/>
          <p:nvPr userDrawn="1"/>
        </p:nvSpPr>
        <p:spPr>
          <a:xfrm>
            <a:off x="3996000" y="3309350"/>
            <a:ext cx="6222504" cy="1113125"/>
          </a:xfrm>
          <a:prstGeom prst="rect">
            <a:avLst/>
          </a:prstGeom>
        </p:spPr>
        <p:txBody>
          <a:bodyPr vert="horz" wrap="square" lIns="0" tIns="50800" rIns="0" bIns="0" rtlCol="0">
            <a:spAutoFit/>
          </a:bodyPr>
          <a:lstStyle/>
          <a:p>
            <a:pPr marL="12700" defTabSz="914400">
              <a:spcBef>
                <a:spcPts val="400"/>
              </a:spcBef>
            </a:pPr>
            <a:r>
              <a:rPr sz="1500" b="1" kern="0">
                <a:solidFill>
                  <a:srgbClr val="C1AF2B"/>
                </a:solidFill>
                <a:latin typeface="Verdana"/>
                <a:cs typeface="Verdana"/>
              </a:rPr>
              <a:t>Virtual</a:t>
            </a:r>
            <a:r>
              <a:rPr sz="1500" b="1" kern="0" spc="-65">
                <a:solidFill>
                  <a:srgbClr val="C1AF2B"/>
                </a:solidFill>
                <a:latin typeface="Verdana"/>
                <a:cs typeface="Verdana"/>
              </a:rPr>
              <a:t> </a:t>
            </a:r>
            <a:r>
              <a:rPr sz="1500" b="1" kern="0">
                <a:solidFill>
                  <a:srgbClr val="C1AF2B"/>
                </a:solidFill>
                <a:latin typeface="Verdana"/>
                <a:cs typeface="Verdana"/>
              </a:rPr>
              <a:t>Office</a:t>
            </a:r>
            <a:r>
              <a:rPr sz="1500" b="1" kern="0" spc="-60">
                <a:solidFill>
                  <a:srgbClr val="C1AF2B"/>
                </a:solidFill>
                <a:latin typeface="Verdana"/>
                <a:cs typeface="Verdana"/>
              </a:rPr>
              <a:t> </a:t>
            </a:r>
            <a:r>
              <a:rPr sz="1500" b="1" kern="0" spc="-25">
                <a:solidFill>
                  <a:srgbClr val="C1AF2B"/>
                </a:solidFill>
                <a:latin typeface="Verdana"/>
                <a:cs typeface="Verdana"/>
              </a:rPr>
              <a:t>Pro</a:t>
            </a:r>
            <a:endParaRPr lang="de-DE" sz="1500" b="1" kern="0" spc="-25">
              <a:solidFill>
                <a:srgbClr val="C1AF2B"/>
              </a:solidFill>
              <a:latin typeface="Verdana"/>
              <a:cs typeface="Verdana"/>
            </a:endParaRPr>
          </a:p>
          <a:p>
            <a:pPr marL="12700" marR="0" lvl="0" indent="0" algn="l" defTabSz="914400" rtl="0" eaLnBrk="1" fontAlgn="auto" latinLnBrk="0" hangingPunct="1">
              <a:lnSpc>
                <a:spcPct val="100000"/>
              </a:lnSpc>
              <a:spcBef>
                <a:spcPts val="400"/>
              </a:spcBef>
              <a:spcAft>
                <a:spcPts val="0"/>
              </a:spcAft>
              <a:buClrTx/>
              <a:buSzTx/>
              <a:buFontTx/>
              <a:buNone/>
              <a:tabLst/>
              <a:defRPr/>
            </a:pPr>
            <a:r>
              <a:rPr lang="de-DE" sz="1100" b="1" kern="0" spc="-25">
                <a:solidFill>
                  <a:srgbClr val="002A4A"/>
                </a:solidFill>
                <a:latin typeface="Verdana"/>
                <a:cs typeface="Verdana"/>
              </a:rPr>
              <a:t>Firmensitz für eine Kapitalgesellschaft</a:t>
            </a:r>
            <a:endParaRPr lang="de-DE" sz="1100" b="1" kern="0">
              <a:solidFill>
                <a:srgbClr val="002A4A"/>
              </a:solidFill>
              <a:latin typeface="Verdana"/>
              <a:cs typeface="Verdana"/>
            </a:endParaRPr>
          </a:p>
          <a:p>
            <a:pPr marL="12700" algn="just" defTabSz="914400">
              <a:spcBef>
                <a:spcPts val="800"/>
              </a:spcBef>
            </a:pPr>
            <a:r>
              <a:rPr lang="de-DE" sz="1100" kern="0">
                <a:solidFill>
                  <a:srgbClr val="002A4A"/>
                </a:solidFill>
                <a:latin typeface="Verdana"/>
                <a:ea typeface="+mn-ea"/>
                <a:cs typeface="Verdana"/>
              </a:rPr>
              <a:t>Die individuelle Lösung für Kapitalgesellschaften und alle, die neben der Sicherstellung ihrer postalischen Erreichbarkeit zu ihrer Geschäftsadresse zeitweise oder dauerhaft einen Büroarbeitsplatz brauchen. </a:t>
            </a:r>
            <a:endParaRPr sz="1100" kern="0">
              <a:solidFill>
                <a:srgbClr val="002A4A"/>
              </a:solidFill>
              <a:latin typeface="Verdana"/>
              <a:ea typeface="+mn-ea"/>
              <a:cs typeface="Verdana"/>
            </a:endParaRPr>
          </a:p>
        </p:txBody>
      </p:sp>
      <p:sp>
        <p:nvSpPr>
          <p:cNvPr id="2" name="object 5">
            <a:extLst>
              <a:ext uri="{FF2B5EF4-FFF2-40B4-BE49-F238E27FC236}">
                <a16:creationId xmlns:a16="http://schemas.microsoft.com/office/drawing/2014/main" id="{095D5C42-F23E-E644-23A3-262D1A342F16}"/>
              </a:ext>
            </a:extLst>
          </p:cNvPr>
          <p:cNvSpPr txBox="1"/>
          <p:nvPr userDrawn="1"/>
        </p:nvSpPr>
        <p:spPr>
          <a:xfrm>
            <a:off x="3996000" y="1436400"/>
            <a:ext cx="6247399" cy="943848"/>
          </a:xfrm>
          <a:prstGeom prst="rect">
            <a:avLst/>
          </a:prstGeom>
        </p:spPr>
        <p:txBody>
          <a:bodyPr vert="horz" wrap="square" lIns="0" tIns="50800" rIns="0" bIns="0" rtlCol="0">
            <a:spAutoFit/>
          </a:bodyPr>
          <a:lstStyle/>
          <a:p>
            <a:pPr marL="12700" defTabSz="914400">
              <a:spcBef>
                <a:spcPts val="400"/>
              </a:spcBef>
            </a:pPr>
            <a:r>
              <a:rPr sz="1500" b="1" kern="0">
                <a:solidFill>
                  <a:srgbClr val="C1AF2B"/>
                </a:solidFill>
                <a:latin typeface="Verdana"/>
                <a:cs typeface="Verdana"/>
              </a:rPr>
              <a:t>Virtual</a:t>
            </a:r>
            <a:r>
              <a:rPr sz="1500" b="1" kern="0" spc="-65">
                <a:solidFill>
                  <a:srgbClr val="C1AF2B"/>
                </a:solidFill>
                <a:latin typeface="Verdana"/>
                <a:cs typeface="Verdana"/>
              </a:rPr>
              <a:t> </a:t>
            </a:r>
            <a:r>
              <a:rPr sz="1500" b="1" kern="0">
                <a:solidFill>
                  <a:srgbClr val="C1AF2B"/>
                </a:solidFill>
                <a:latin typeface="Verdana"/>
                <a:cs typeface="Verdana"/>
              </a:rPr>
              <a:t>Office</a:t>
            </a:r>
            <a:r>
              <a:rPr sz="1500" b="1" kern="0" spc="-60">
                <a:solidFill>
                  <a:srgbClr val="C1AF2B"/>
                </a:solidFill>
                <a:latin typeface="Verdana"/>
                <a:cs typeface="Verdana"/>
              </a:rPr>
              <a:t> </a:t>
            </a:r>
            <a:r>
              <a:rPr sz="1500" b="1" kern="0" spc="-10">
                <a:solidFill>
                  <a:srgbClr val="C1AF2B"/>
                </a:solidFill>
                <a:latin typeface="Verdana"/>
                <a:cs typeface="Verdana"/>
              </a:rPr>
              <a:t>Basic</a:t>
            </a:r>
            <a:endParaRPr lang="de-DE" sz="1500" b="1" kern="0" spc="-10">
              <a:solidFill>
                <a:srgbClr val="C1AF2B"/>
              </a:solidFill>
              <a:latin typeface="Verdana"/>
              <a:cs typeface="Verdana"/>
            </a:endParaRPr>
          </a:p>
          <a:p>
            <a:pPr marL="12700" defTabSz="914400">
              <a:spcBef>
                <a:spcPts val="400"/>
              </a:spcBef>
            </a:pPr>
            <a:r>
              <a:rPr lang="de-DE" sz="1100" b="1" kern="0" spc="-10">
                <a:solidFill>
                  <a:srgbClr val="002A4A"/>
                </a:solidFill>
                <a:latin typeface="Verdana"/>
                <a:cs typeface="Verdana"/>
              </a:rPr>
              <a:t>Geschäftsadresse</a:t>
            </a:r>
            <a:endParaRPr lang="de-DE" sz="1100" kern="0" spc="-10">
              <a:solidFill>
                <a:srgbClr val="231F20"/>
              </a:solidFill>
              <a:latin typeface="Verdana"/>
              <a:cs typeface="Verdana"/>
            </a:endParaRPr>
          </a:p>
          <a:p>
            <a:pPr marL="12700" algn="just" defTabSz="914400">
              <a:spcBef>
                <a:spcPts val="800"/>
              </a:spcBef>
            </a:pPr>
            <a:r>
              <a:rPr lang="de-DE" sz="1100" kern="0">
                <a:solidFill>
                  <a:srgbClr val="002A4A"/>
                </a:solidFill>
                <a:latin typeface="Verdana"/>
                <a:ea typeface="+mn-ea"/>
                <a:cs typeface="Verdana"/>
              </a:rPr>
              <a:t>Die individuelle Lösung für Niederlassungen, </a:t>
            </a:r>
            <a:r>
              <a:rPr lang="de-DE" sz="1100" kern="0" err="1">
                <a:solidFill>
                  <a:srgbClr val="002A4A"/>
                </a:solidFill>
                <a:latin typeface="Verdana"/>
                <a:ea typeface="+mn-ea"/>
                <a:cs typeface="Verdana"/>
              </a:rPr>
              <a:t>Einzelunternehmer:innen</a:t>
            </a:r>
            <a:r>
              <a:rPr lang="de-DE" sz="1100" kern="0">
                <a:solidFill>
                  <a:srgbClr val="002A4A"/>
                </a:solidFill>
                <a:latin typeface="Verdana"/>
                <a:ea typeface="+mn-ea"/>
                <a:cs typeface="Verdana"/>
              </a:rPr>
              <a:t>, </a:t>
            </a:r>
            <a:r>
              <a:rPr lang="de-DE" sz="1100" kern="0" err="1">
                <a:solidFill>
                  <a:srgbClr val="002A4A"/>
                </a:solidFill>
                <a:latin typeface="Verdana"/>
                <a:ea typeface="+mn-ea"/>
                <a:cs typeface="Verdana"/>
              </a:rPr>
              <a:t>Gründer:innen</a:t>
            </a:r>
            <a:r>
              <a:rPr lang="de-DE" sz="1100" kern="0">
                <a:solidFill>
                  <a:srgbClr val="002A4A"/>
                </a:solidFill>
                <a:latin typeface="Verdana"/>
                <a:ea typeface="+mn-ea"/>
                <a:cs typeface="Verdana"/>
              </a:rPr>
              <a:t> und alle, die ihre postalische Erreichbarkeit sicherstellen wollen. </a:t>
            </a:r>
          </a:p>
        </p:txBody>
      </p:sp>
      <p:sp>
        <p:nvSpPr>
          <p:cNvPr id="3" name="Textfeld 2">
            <a:extLst>
              <a:ext uri="{FF2B5EF4-FFF2-40B4-BE49-F238E27FC236}">
                <a16:creationId xmlns:a16="http://schemas.microsoft.com/office/drawing/2014/main" id="{E2FF4F5E-C693-0460-8478-60CCE0917918}"/>
              </a:ext>
            </a:extLst>
          </p:cNvPr>
          <p:cNvSpPr txBox="1"/>
          <p:nvPr userDrawn="1"/>
        </p:nvSpPr>
        <p:spPr>
          <a:xfrm>
            <a:off x="3922604" y="6004581"/>
            <a:ext cx="6313950" cy="764312"/>
          </a:xfrm>
          <a:prstGeom prst="rect">
            <a:avLst/>
          </a:prstGeom>
          <a:noFill/>
        </p:spPr>
        <p:txBody>
          <a:bodyPr wrap="square" lIns="0">
            <a:spAutoFit/>
          </a:bodyPr>
          <a:lstStyle/>
          <a:p>
            <a:pPr marL="14400">
              <a:spcBef>
                <a:spcPts val="800"/>
              </a:spcBef>
            </a:pPr>
            <a:r>
              <a:rPr lang="de-DE" sz="1500" b="1" i="0" u="none" strike="noStrike">
                <a:solidFill>
                  <a:srgbClr val="C1AF2B"/>
                </a:solidFill>
                <a:effectLst/>
                <a:latin typeface="Verdana" panose="020B0604030504040204" pitchFamily="34" charset="0"/>
                <a:ea typeface="Verdana" panose="020B0604030504040204" pitchFamily="34" charset="0"/>
              </a:rPr>
              <a:t>Virtual Office Net für mehr als 3 Geschäftsadressen</a:t>
            </a:r>
          </a:p>
          <a:p>
            <a:pPr marL="14400" algn="just">
              <a:spcBef>
                <a:spcPts val="800"/>
              </a:spcBef>
            </a:pPr>
            <a:r>
              <a:rPr lang="de-DE" sz="1100" b="0" i="0" u="none" strike="noStrike">
                <a:solidFill>
                  <a:srgbClr val="002A4A"/>
                </a:solidFill>
                <a:effectLst/>
                <a:latin typeface="Verdana" panose="020B0604030504040204" pitchFamily="34" charset="0"/>
                <a:ea typeface="Verdana" panose="020B0604030504040204" pitchFamily="34" charset="0"/>
              </a:rPr>
              <a:t>Deine Geschäftsadressen für unselbstständige Niederlassungen an bis zu 25 Stand-orten in Deutschland mit nur einem Vertrag.</a:t>
            </a:r>
            <a:r>
              <a:rPr lang="de-DE" sz="1100" b="0" i="0" u="none" strike="noStrike">
                <a:solidFill>
                  <a:schemeClr val="tx1">
                    <a:lumMod val="50000"/>
                    <a:lumOff val="50000"/>
                  </a:schemeClr>
                </a:solidFill>
                <a:effectLst/>
                <a:latin typeface="Verdana" panose="020B0604030504040204" pitchFamily="34" charset="0"/>
                <a:ea typeface="Verdana" panose="020B0604030504040204" pitchFamily="34" charset="0"/>
              </a:rPr>
              <a:t> </a:t>
            </a:r>
            <a:r>
              <a:rPr lang="de-DE" sz="1100" b="0" i="0" u="none" strike="noStrike">
                <a:solidFill>
                  <a:srgbClr val="002A4A"/>
                </a:solidFill>
                <a:effectLst/>
                <a:latin typeface="Verdana" panose="020B0604030504040204" pitchFamily="34" charset="0"/>
                <a:ea typeface="Verdana" panose="020B0604030504040204" pitchFamily="34" charset="0"/>
              </a:rPr>
              <a:t>Sprich uns gerne an.</a:t>
            </a:r>
            <a:endParaRPr lang="de-DE" sz="1100">
              <a:solidFill>
                <a:srgbClr val="002A4A"/>
              </a:solidFill>
              <a:latin typeface="Verdana" panose="020B0604030504040204" pitchFamily="34" charset="0"/>
              <a:ea typeface="Verdana" panose="020B0604030504040204" pitchFamily="34" charset="0"/>
            </a:endParaRPr>
          </a:p>
        </p:txBody>
      </p:sp>
      <p:pic>
        <p:nvPicPr>
          <p:cNvPr id="6" name="Grafik 5" descr="Ein Bild, das Schrift, Grafiken, Logo, Symbol enthält.&#10;&#10;Automatisch generierte Beschreibung">
            <a:extLst>
              <a:ext uri="{FF2B5EF4-FFF2-40B4-BE49-F238E27FC236}">
                <a16:creationId xmlns:a16="http://schemas.microsoft.com/office/drawing/2014/main" id="{1331BBF1-6126-831E-5213-538882C1AC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04773" y="6875924"/>
            <a:ext cx="1106092" cy="456040"/>
          </a:xfrm>
          <a:prstGeom prst="rect">
            <a:avLst/>
          </a:prstGeom>
        </p:spPr>
      </p:pic>
    </p:spTree>
    <p:extLst>
      <p:ext uri="{BB962C8B-B14F-4D97-AF65-F5344CB8AC3E}">
        <p14:creationId xmlns:p14="http://schemas.microsoft.com/office/powerpoint/2010/main" val="1293684925"/>
      </p:ext>
    </p:extLst>
  </p:cSld>
  <p:clrMapOvr>
    <a:masterClrMapping/>
  </p:clrMapOvr>
  <p:extLst>
    <p:ext uri="{DCECCB84-F9BA-43D5-87BE-67443E8EF086}">
      <p15:sldGuideLst xmlns:p15="http://schemas.microsoft.com/office/powerpoint/2012/main">
        <p15:guide id="1" orient="horz" pos="2382" userDrawn="1">
          <p15:clr>
            <a:srgbClr val="FBAE40"/>
          </p15:clr>
        </p15:guide>
        <p15:guide id="2" pos="336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6359BCB9-7861-883E-859F-1F70CBBA7534}"/>
              </a:ext>
            </a:extLst>
          </p:cNvPr>
          <p:cNvSpPr/>
          <p:nvPr userDrawn="1"/>
        </p:nvSpPr>
        <p:spPr>
          <a:xfrm>
            <a:off x="0" y="0"/>
            <a:ext cx="3594100" cy="7560309"/>
          </a:xfrm>
          <a:custGeom>
            <a:avLst/>
            <a:gdLst/>
            <a:ahLst/>
            <a:cxnLst/>
            <a:rect l="l" t="t" r="r" b="b"/>
            <a:pathLst>
              <a:path w="3594100" h="7560309">
                <a:moveTo>
                  <a:pt x="3593998" y="0"/>
                </a:moveTo>
                <a:lnTo>
                  <a:pt x="0" y="0"/>
                </a:lnTo>
                <a:lnTo>
                  <a:pt x="0" y="7559992"/>
                </a:lnTo>
                <a:lnTo>
                  <a:pt x="3593998" y="7559992"/>
                </a:lnTo>
                <a:lnTo>
                  <a:pt x="3593998" y="0"/>
                </a:lnTo>
                <a:close/>
              </a:path>
            </a:pathLst>
          </a:custGeom>
          <a:solidFill>
            <a:srgbClr val="C1AF2B"/>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object 6">
            <a:extLst>
              <a:ext uri="{FF2B5EF4-FFF2-40B4-BE49-F238E27FC236}">
                <a16:creationId xmlns:a16="http://schemas.microsoft.com/office/drawing/2014/main" id="{2FCA8CE9-BDB5-5C93-502F-D7DD50E6EDB5}"/>
              </a:ext>
            </a:extLst>
          </p:cNvPr>
          <p:cNvSpPr txBox="1"/>
          <p:nvPr userDrawn="1"/>
        </p:nvSpPr>
        <p:spPr>
          <a:xfrm>
            <a:off x="3996000" y="576000"/>
            <a:ext cx="3170555" cy="243656"/>
          </a:xfrm>
          <a:prstGeom prst="rect">
            <a:avLst/>
          </a:prstGeom>
        </p:spPr>
        <p:txBody>
          <a:bodyPr vert="horz" wrap="square" lIns="0" tIns="12700" rIns="0" bIns="0" rtlCol="0">
            <a:spAutoFit/>
          </a:bodyPr>
          <a:lstStyle/>
          <a:p>
            <a:pPr marL="12700" defTabSz="914400">
              <a:spcBef>
                <a:spcPts val="100"/>
              </a:spcBef>
            </a:pPr>
            <a:r>
              <a:rPr sz="1500" b="1" kern="0">
                <a:solidFill>
                  <a:srgbClr val="C1AF2B"/>
                </a:solidFill>
                <a:latin typeface="Verdana"/>
                <a:cs typeface="Verdana"/>
              </a:rPr>
              <a:t>Dein</a:t>
            </a:r>
            <a:r>
              <a:rPr sz="1500" b="1" kern="0" spc="-55">
                <a:solidFill>
                  <a:srgbClr val="C1AF2B"/>
                </a:solidFill>
                <a:latin typeface="Verdana"/>
                <a:cs typeface="Verdana"/>
              </a:rPr>
              <a:t> </a:t>
            </a:r>
            <a:r>
              <a:rPr sz="1500" b="1" kern="0">
                <a:solidFill>
                  <a:srgbClr val="C1AF2B"/>
                </a:solidFill>
                <a:latin typeface="Verdana"/>
                <a:cs typeface="Verdana"/>
              </a:rPr>
              <a:t>Virtual</a:t>
            </a:r>
            <a:r>
              <a:rPr sz="1500" b="1" kern="0" spc="-45">
                <a:solidFill>
                  <a:srgbClr val="C1AF2B"/>
                </a:solidFill>
                <a:latin typeface="Verdana"/>
                <a:cs typeface="Verdana"/>
              </a:rPr>
              <a:t> </a:t>
            </a:r>
            <a:r>
              <a:rPr sz="1500" b="1" kern="0">
                <a:solidFill>
                  <a:srgbClr val="C1AF2B"/>
                </a:solidFill>
                <a:latin typeface="Verdana"/>
                <a:cs typeface="Verdana"/>
              </a:rPr>
              <a:t>Office</a:t>
            </a:r>
            <a:r>
              <a:rPr sz="1500" b="1" kern="0" spc="-45">
                <a:solidFill>
                  <a:srgbClr val="C1AF2B"/>
                </a:solidFill>
                <a:latin typeface="Verdana"/>
                <a:cs typeface="Verdana"/>
              </a:rPr>
              <a:t> </a:t>
            </a:r>
            <a:r>
              <a:rPr sz="1500" b="1" kern="0" spc="-10">
                <a:solidFill>
                  <a:srgbClr val="C1AF2B"/>
                </a:solidFill>
                <a:latin typeface="Verdana"/>
                <a:cs typeface="Verdana"/>
              </a:rPr>
              <a:t>Baukasten</a:t>
            </a:r>
            <a:endParaRPr sz="1500" kern="0">
              <a:solidFill>
                <a:srgbClr val="C1AF2B"/>
              </a:solidFill>
              <a:latin typeface="Verdana"/>
              <a:cs typeface="Verdana"/>
            </a:endParaRPr>
          </a:p>
        </p:txBody>
      </p:sp>
      <p:sp>
        <p:nvSpPr>
          <p:cNvPr id="2" name="object 3">
            <a:extLst>
              <a:ext uri="{FF2B5EF4-FFF2-40B4-BE49-F238E27FC236}">
                <a16:creationId xmlns:a16="http://schemas.microsoft.com/office/drawing/2014/main" id="{2A2454DC-C7CC-6650-E240-A9163D71C2F8}"/>
              </a:ext>
            </a:extLst>
          </p:cNvPr>
          <p:cNvSpPr txBox="1">
            <a:spLocks/>
          </p:cNvSpPr>
          <p:nvPr userDrawn="1"/>
        </p:nvSpPr>
        <p:spPr>
          <a:xfrm>
            <a:off x="450000" y="576000"/>
            <a:ext cx="2998470" cy="1646227"/>
          </a:xfrm>
          <a:prstGeom prst="rect">
            <a:avLst/>
          </a:prstGeom>
        </p:spPr>
        <p:txBody>
          <a:bodyPr vert="horz" wrap="square" lIns="0" tIns="12700" rIns="0" bIns="0" rtlCol="0">
            <a:spAutoFit/>
          </a:bodyPr>
          <a:lstStyle>
            <a:lvl1pPr>
              <a:defRPr sz="3800" b="1" i="0">
                <a:solidFill>
                  <a:schemeClr val="bg1"/>
                </a:solidFill>
                <a:latin typeface="Verdana"/>
                <a:ea typeface="+mj-ea"/>
                <a:cs typeface="Verdana"/>
              </a:defRPr>
            </a:lvl1pPr>
          </a:lstStyle>
          <a:p>
            <a:pPr marL="12700" marR="5080" lvl="0" indent="0" defTabSz="914400" eaLnBrk="1" fontAlgn="auto" latinLnBrk="0" hangingPunct="1">
              <a:lnSpc>
                <a:spcPct val="100000"/>
              </a:lnSpc>
              <a:spcBef>
                <a:spcPts val="100"/>
              </a:spcBef>
              <a:spcAft>
                <a:spcPts val="0"/>
              </a:spcAft>
              <a:buClrTx/>
              <a:buSzTx/>
              <a:buFontTx/>
              <a:buNone/>
              <a:tabLst/>
              <a:defRPr/>
            </a:pPr>
            <a:r>
              <a:rPr kumimoji="0" lang="it-IT" sz="2600" b="1" i="0" u="none" strike="noStrike" kern="0" cap="none" spc="-10" normalizeH="0" baseline="0" noProof="0" err="1">
                <a:ln>
                  <a:noFill/>
                </a:ln>
                <a:solidFill>
                  <a:sysClr val="window" lastClr="FFFFFF"/>
                </a:solidFill>
                <a:effectLst/>
                <a:uLnTx/>
                <a:uFillTx/>
                <a:latin typeface="Verdana"/>
                <a:ea typeface="+mj-ea"/>
              </a:rPr>
              <a:t>Deine</a:t>
            </a:r>
            <a:r>
              <a:rPr kumimoji="0" lang="it-IT" sz="2600" b="1" i="0" u="none" strike="noStrike" kern="0" cap="none" spc="-10" normalizeH="0" baseline="0" noProof="0">
                <a:ln>
                  <a:noFill/>
                </a:ln>
                <a:solidFill>
                  <a:sysClr val="window" lastClr="FFFFFF"/>
                </a:solidFill>
                <a:effectLst/>
                <a:uLnTx/>
                <a:uFillTx/>
                <a:latin typeface="Verdana"/>
                <a:ea typeface="+mj-ea"/>
              </a:rPr>
              <a:t> </a:t>
            </a:r>
            <a:r>
              <a:rPr kumimoji="0" lang="it-IT" sz="2600" b="1" i="0" u="none" strike="noStrike" kern="0" cap="none" spc="-10" normalizeH="0" baseline="0" noProof="0" err="1">
                <a:ln>
                  <a:noFill/>
                </a:ln>
                <a:solidFill>
                  <a:sysClr val="window" lastClr="FFFFFF"/>
                </a:solidFill>
                <a:effectLst/>
                <a:uLnTx/>
                <a:uFillTx/>
                <a:latin typeface="Verdana"/>
                <a:ea typeface="+mj-ea"/>
              </a:rPr>
              <a:t>individuelle</a:t>
            </a:r>
            <a:r>
              <a:rPr kumimoji="0" lang="it-IT" sz="2600" b="1" i="0" u="none" strike="noStrike" kern="0" cap="none" spc="-10" normalizeH="0" baseline="0" noProof="0">
                <a:ln>
                  <a:noFill/>
                </a:ln>
                <a:solidFill>
                  <a:sysClr val="window" lastClr="FFFFFF"/>
                </a:solidFill>
                <a:effectLst/>
                <a:uLnTx/>
                <a:uFillTx/>
                <a:latin typeface="Verdana"/>
                <a:ea typeface="+mj-ea"/>
              </a:rPr>
              <a:t> </a:t>
            </a:r>
            <a:r>
              <a:rPr kumimoji="0" lang="it-IT" sz="2600" b="1" i="0" u="none" strike="noStrike" kern="0" cap="none" spc="0" normalizeH="0" baseline="0" noProof="0">
                <a:ln>
                  <a:noFill/>
                </a:ln>
                <a:solidFill>
                  <a:sysClr val="window" lastClr="FFFFFF"/>
                </a:solidFill>
                <a:effectLst/>
                <a:uLnTx/>
                <a:uFillTx/>
                <a:latin typeface="Verdana"/>
                <a:ea typeface="+mj-ea"/>
              </a:rPr>
              <a:t>Virtual</a:t>
            </a:r>
            <a:r>
              <a:rPr kumimoji="0" lang="it-IT" sz="2600" b="1" i="0" u="none" strike="noStrike" kern="0" cap="none" spc="285" normalizeH="0" baseline="0" noProof="0">
                <a:ln>
                  <a:noFill/>
                </a:ln>
                <a:solidFill>
                  <a:sysClr val="window" lastClr="FFFFFF"/>
                </a:solidFill>
                <a:effectLst/>
                <a:uLnTx/>
                <a:uFillTx/>
                <a:latin typeface="Verdana"/>
                <a:ea typeface="+mj-ea"/>
              </a:rPr>
              <a:t> </a:t>
            </a:r>
            <a:r>
              <a:rPr kumimoji="0" lang="it-IT" sz="2600" b="1" i="0" u="none" strike="noStrike" kern="0" cap="none" spc="-10" normalizeH="0" baseline="0" noProof="0">
                <a:ln>
                  <a:noFill/>
                </a:ln>
                <a:solidFill>
                  <a:sysClr val="window" lastClr="FFFFFF"/>
                </a:solidFill>
                <a:effectLst/>
                <a:uLnTx/>
                <a:uFillTx/>
                <a:latin typeface="Verdana"/>
                <a:ea typeface="+mj-ea"/>
              </a:rPr>
              <a:t>Office- </a:t>
            </a:r>
            <a:r>
              <a:rPr kumimoji="0" lang="it-IT" sz="2600" b="1" i="0" u="none" strike="noStrike" kern="0" cap="none" spc="-10" normalizeH="0" baseline="0" noProof="0" err="1">
                <a:ln>
                  <a:noFill/>
                </a:ln>
                <a:solidFill>
                  <a:sysClr val="window" lastClr="FFFFFF"/>
                </a:solidFill>
                <a:effectLst/>
                <a:uLnTx/>
                <a:uFillTx/>
                <a:latin typeface="Verdana"/>
                <a:ea typeface="+mj-ea"/>
              </a:rPr>
              <a:t>Lösung</a:t>
            </a:r>
            <a:endParaRPr kumimoji="0" lang="it-IT" sz="2600" b="1" i="0" u="none" strike="noStrike" kern="0" cap="none" spc="0" normalizeH="0" baseline="0" noProof="0">
              <a:ln>
                <a:noFill/>
              </a:ln>
              <a:solidFill>
                <a:sysClr val="window" lastClr="FFFFFF"/>
              </a:solidFill>
              <a:effectLst/>
              <a:uLnTx/>
              <a:uFillTx/>
              <a:latin typeface="Verdana"/>
              <a:ea typeface="+mj-ea"/>
            </a:endParaRPr>
          </a:p>
        </p:txBody>
      </p:sp>
      <p:pic>
        <p:nvPicPr>
          <p:cNvPr id="5" name="Grafik 4" descr="Ein Bild, das Schrift, Grafiken, Logo, Symbol enthält.&#10;&#10;Automatisch generierte Beschreibung">
            <a:extLst>
              <a:ext uri="{FF2B5EF4-FFF2-40B4-BE49-F238E27FC236}">
                <a16:creationId xmlns:a16="http://schemas.microsoft.com/office/drawing/2014/main" id="{0E277DA6-846B-7039-F45A-4ABB11ABDC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04773" y="6875924"/>
            <a:ext cx="1106092" cy="456040"/>
          </a:xfrm>
          <a:prstGeom prst="rect">
            <a:avLst/>
          </a:prstGeom>
        </p:spPr>
      </p:pic>
    </p:spTree>
    <p:extLst>
      <p:ext uri="{BB962C8B-B14F-4D97-AF65-F5344CB8AC3E}">
        <p14:creationId xmlns:p14="http://schemas.microsoft.com/office/powerpoint/2010/main" val="274181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939B4AD4-AB55-F010-6ADE-88673DE53D5C}"/>
              </a:ext>
            </a:extLst>
          </p:cNvPr>
          <p:cNvSpPr/>
          <p:nvPr userDrawn="1"/>
        </p:nvSpPr>
        <p:spPr>
          <a:xfrm>
            <a:off x="0" y="12"/>
            <a:ext cx="3594100" cy="7560309"/>
          </a:xfrm>
          <a:custGeom>
            <a:avLst/>
            <a:gdLst/>
            <a:ahLst/>
            <a:cxnLst/>
            <a:rect l="l" t="t" r="r" b="b"/>
            <a:pathLst>
              <a:path w="3594100" h="7560309">
                <a:moveTo>
                  <a:pt x="3593998" y="0"/>
                </a:moveTo>
                <a:lnTo>
                  <a:pt x="0" y="0"/>
                </a:lnTo>
                <a:lnTo>
                  <a:pt x="0" y="7559992"/>
                </a:lnTo>
                <a:lnTo>
                  <a:pt x="3593998" y="7559992"/>
                </a:lnTo>
                <a:lnTo>
                  <a:pt x="3593998" y="0"/>
                </a:lnTo>
                <a:close/>
              </a:path>
            </a:pathLst>
          </a:custGeom>
          <a:solidFill>
            <a:srgbClr val="C1AF2B"/>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object 3">
            <a:extLst>
              <a:ext uri="{FF2B5EF4-FFF2-40B4-BE49-F238E27FC236}">
                <a16:creationId xmlns:a16="http://schemas.microsoft.com/office/drawing/2014/main" id="{AD8B70F9-A4D6-7E53-BD87-B4BBB9576BE4}"/>
              </a:ext>
            </a:extLst>
          </p:cNvPr>
          <p:cNvSpPr txBox="1">
            <a:spLocks/>
          </p:cNvSpPr>
          <p:nvPr userDrawn="1"/>
        </p:nvSpPr>
        <p:spPr>
          <a:xfrm>
            <a:off x="450000" y="576000"/>
            <a:ext cx="2998470" cy="1646227"/>
          </a:xfrm>
          <a:prstGeom prst="rect">
            <a:avLst/>
          </a:prstGeom>
        </p:spPr>
        <p:txBody>
          <a:bodyPr vert="horz" wrap="square" lIns="0" tIns="12700" rIns="0" bIns="0" rtlCol="0">
            <a:spAutoFit/>
          </a:bodyPr>
          <a:lstStyle>
            <a:lvl1pPr>
              <a:defRPr sz="3800" b="1" i="0">
                <a:solidFill>
                  <a:schemeClr val="bg1"/>
                </a:solidFill>
                <a:latin typeface="Verdana"/>
                <a:ea typeface="+mj-ea"/>
                <a:cs typeface="Verdana"/>
              </a:defRPr>
            </a:lvl1pPr>
          </a:lstStyle>
          <a:p>
            <a:pPr marL="12700" marR="5080" lvl="0" indent="0" defTabSz="914400" eaLnBrk="1" fontAlgn="auto" latinLnBrk="0" hangingPunct="1">
              <a:lnSpc>
                <a:spcPct val="100000"/>
              </a:lnSpc>
              <a:spcBef>
                <a:spcPts val="100"/>
              </a:spcBef>
              <a:spcAft>
                <a:spcPts val="0"/>
              </a:spcAft>
              <a:buClrTx/>
              <a:buSzTx/>
              <a:buFontTx/>
              <a:buNone/>
              <a:tabLst/>
              <a:defRPr/>
            </a:pPr>
            <a:r>
              <a:rPr kumimoji="0" lang="it-IT" sz="2600" b="1" i="0" u="none" strike="noStrike" kern="0" cap="none" spc="-10" normalizeH="0" baseline="0" noProof="0" err="1">
                <a:ln>
                  <a:noFill/>
                </a:ln>
                <a:solidFill>
                  <a:sysClr val="window" lastClr="FFFFFF"/>
                </a:solidFill>
                <a:effectLst/>
                <a:uLnTx/>
                <a:uFillTx/>
                <a:latin typeface="Verdana"/>
                <a:ea typeface="+mj-ea"/>
              </a:rPr>
              <a:t>Deine</a:t>
            </a:r>
            <a:r>
              <a:rPr kumimoji="0" lang="it-IT" sz="2600" b="1" i="0" u="none" strike="noStrike" kern="0" cap="none" spc="-10" normalizeH="0" baseline="0" noProof="0">
                <a:ln>
                  <a:noFill/>
                </a:ln>
                <a:solidFill>
                  <a:sysClr val="window" lastClr="FFFFFF"/>
                </a:solidFill>
                <a:effectLst/>
                <a:uLnTx/>
                <a:uFillTx/>
                <a:latin typeface="Verdana"/>
                <a:ea typeface="+mj-ea"/>
              </a:rPr>
              <a:t> </a:t>
            </a:r>
            <a:r>
              <a:rPr kumimoji="0" lang="it-IT" sz="2600" b="1" i="0" u="none" strike="noStrike" kern="0" cap="none" spc="-10" normalizeH="0" baseline="0" noProof="0" err="1">
                <a:ln>
                  <a:noFill/>
                </a:ln>
                <a:solidFill>
                  <a:sysClr val="window" lastClr="FFFFFF"/>
                </a:solidFill>
                <a:effectLst/>
                <a:uLnTx/>
                <a:uFillTx/>
                <a:latin typeface="Verdana"/>
                <a:ea typeface="+mj-ea"/>
              </a:rPr>
              <a:t>individuelle</a:t>
            </a:r>
            <a:r>
              <a:rPr kumimoji="0" lang="it-IT" sz="2600" b="1" i="0" u="none" strike="noStrike" kern="0" cap="none" spc="-10" normalizeH="0" baseline="0" noProof="0">
                <a:ln>
                  <a:noFill/>
                </a:ln>
                <a:solidFill>
                  <a:sysClr val="window" lastClr="FFFFFF"/>
                </a:solidFill>
                <a:effectLst/>
                <a:uLnTx/>
                <a:uFillTx/>
                <a:latin typeface="Verdana"/>
                <a:ea typeface="+mj-ea"/>
              </a:rPr>
              <a:t> </a:t>
            </a:r>
            <a:r>
              <a:rPr kumimoji="0" lang="it-IT" sz="2600" b="1" i="0" u="none" strike="noStrike" kern="0" cap="none" spc="0" normalizeH="0" baseline="0" noProof="0">
                <a:ln>
                  <a:noFill/>
                </a:ln>
                <a:solidFill>
                  <a:sysClr val="window" lastClr="FFFFFF"/>
                </a:solidFill>
                <a:effectLst/>
                <a:uLnTx/>
                <a:uFillTx/>
                <a:latin typeface="Verdana"/>
                <a:ea typeface="+mj-ea"/>
              </a:rPr>
              <a:t>Virtual</a:t>
            </a:r>
            <a:r>
              <a:rPr kumimoji="0" lang="it-IT" sz="2600" b="1" i="0" u="none" strike="noStrike" kern="0" cap="none" spc="285" normalizeH="0" baseline="0" noProof="0">
                <a:ln>
                  <a:noFill/>
                </a:ln>
                <a:solidFill>
                  <a:sysClr val="window" lastClr="FFFFFF"/>
                </a:solidFill>
                <a:effectLst/>
                <a:uLnTx/>
                <a:uFillTx/>
                <a:latin typeface="Verdana"/>
                <a:ea typeface="+mj-ea"/>
              </a:rPr>
              <a:t> </a:t>
            </a:r>
            <a:r>
              <a:rPr kumimoji="0" lang="it-IT" sz="2600" b="1" i="0" u="none" strike="noStrike" kern="0" cap="none" spc="-10" normalizeH="0" baseline="0" noProof="0">
                <a:ln>
                  <a:noFill/>
                </a:ln>
                <a:solidFill>
                  <a:sysClr val="window" lastClr="FFFFFF"/>
                </a:solidFill>
                <a:effectLst/>
                <a:uLnTx/>
                <a:uFillTx/>
                <a:latin typeface="Verdana"/>
                <a:ea typeface="+mj-ea"/>
              </a:rPr>
              <a:t>Office- </a:t>
            </a:r>
            <a:r>
              <a:rPr kumimoji="0" lang="it-IT" sz="2600" b="1" i="0" u="none" strike="noStrike" kern="0" cap="none" spc="-10" normalizeH="0" baseline="0" noProof="0" err="1">
                <a:ln>
                  <a:noFill/>
                </a:ln>
                <a:solidFill>
                  <a:sysClr val="window" lastClr="FFFFFF"/>
                </a:solidFill>
                <a:effectLst/>
                <a:uLnTx/>
                <a:uFillTx/>
                <a:latin typeface="Verdana"/>
                <a:ea typeface="+mj-ea"/>
              </a:rPr>
              <a:t>Lösung</a:t>
            </a:r>
            <a:endParaRPr kumimoji="0" lang="it-IT" sz="2600" b="1" i="0" u="none" strike="noStrike" kern="0" cap="none" spc="0" normalizeH="0" baseline="0" noProof="0">
              <a:ln>
                <a:noFill/>
              </a:ln>
              <a:solidFill>
                <a:sysClr val="window" lastClr="FFFFFF"/>
              </a:solidFill>
              <a:effectLst/>
              <a:uLnTx/>
              <a:uFillTx/>
              <a:latin typeface="Verdana"/>
              <a:ea typeface="+mj-ea"/>
            </a:endParaRPr>
          </a:p>
        </p:txBody>
      </p:sp>
      <p:pic>
        <p:nvPicPr>
          <p:cNvPr id="6" name="Grafik 5" descr="Ein Bild, das Schrift, Grafiken, Logo, Symbol enthält.&#10;&#10;Automatisch generierte Beschreibung">
            <a:extLst>
              <a:ext uri="{FF2B5EF4-FFF2-40B4-BE49-F238E27FC236}">
                <a16:creationId xmlns:a16="http://schemas.microsoft.com/office/drawing/2014/main" id="{18C85149-00F9-EEC3-A814-6320ABD7E3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04773" y="6875924"/>
            <a:ext cx="1106092" cy="456040"/>
          </a:xfrm>
          <a:prstGeom prst="rect">
            <a:avLst/>
          </a:prstGeom>
        </p:spPr>
      </p:pic>
    </p:spTree>
    <p:extLst>
      <p:ext uri="{BB962C8B-B14F-4D97-AF65-F5344CB8AC3E}">
        <p14:creationId xmlns:p14="http://schemas.microsoft.com/office/powerpoint/2010/main" val="2260647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8797968"/>
      </p:ext>
    </p:extLst>
  </p:cSld>
  <p:clrMap bg1="lt1" tx1="dk1" bg2="lt2" tx2="dk2" accent1="accent1" accent2="accent2" accent3="accent3" accent4="accent4" accent5="accent5" accent6="accent6" hlink="hlink" folHlink="folHlink"/>
  <p:sldLayoutIdLst>
    <p:sldLayoutId id="2147483672" r:id="rId1"/>
    <p:sldLayoutId id="2147483661" r:id="rId2"/>
    <p:sldLayoutId id="2147483663" r:id="rId3"/>
    <p:sldLayoutId id="2147483664" r:id="rId4"/>
    <p:sldLayoutId id="2147483673" r:id="rId5"/>
    <p:sldLayoutId id="2147483662" r:id="rId6"/>
    <p:sldLayoutId id="2147483665" r:id="rId7"/>
    <p:sldLayoutId id="2147483666" r:id="rId8"/>
    <p:sldLayoutId id="2147483674" r:id="rId9"/>
    <p:sldLayoutId id="2147483667" r:id="rId10"/>
    <p:sldLayoutId id="2147483668" r:id="rId11"/>
    <p:sldLayoutId id="2147483675" r:id="rId12"/>
    <p:sldLayoutId id="2147483669" r:id="rId13"/>
    <p:sldLayoutId id="2147483670" r:id="rId14"/>
    <p:sldLayoutId id="2147483676" r:id="rId15"/>
    <p:sldLayoutId id="2147483671" r:id="rId16"/>
    <p:sldLayoutId id="2147483678" r:id="rId17"/>
    <p:sldLayoutId id="2147483679" r:id="rId18"/>
  </p:sldLayoutIdLst>
  <p:txStyles>
    <p:title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p:titleStyle>
    <p:bodyStyle>
      <a:lvl1pPr marL="252100" indent="-252100" algn="l" defTabSz="1008400" rtl="0" eaLnBrk="1" latinLnBrk="0" hangingPunct="1">
        <a:lnSpc>
          <a:spcPct val="90000"/>
        </a:lnSpc>
        <a:spcBef>
          <a:spcPts val="1103"/>
        </a:spcBef>
        <a:buFont typeface="Arial" panose="020B0604020202020204" pitchFamily="34" charset="0"/>
        <a:buChar char="•"/>
        <a:defRPr sz="3088" kern="1200">
          <a:solidFill>
            <a:schemeClr val="tx1"/>
          </a:solidFill>
          <a:latin typeface="+mn-lt"/>
          <a:ea typeface="+mn-ea"/>
          <a:cs typeface="+mn-cs"/>
        </a:defRPr>
      </a:lvl1pPr>
      <a:lvl2pPr marL="756300" indent="-252100" algn="l" defTabSz="1008400" rtl="0" eaLnBrk="1" latinLnBrk="0" hangingPunct="1">
        <a:lnSpc>
          <a:spcPct val="90000"/>
        </a:lnSpc>
        <a:spcBef>
          <a:spcPts val="551"/>
        </a:spcBef>
        <a:buFont typeface="Arial" panose="020B0604020202020204" pitchFamily="34" charset="0"/>
        <a:buChar char="•"/>
        <a:defRPr sz="2647" kern="1200">
          <a:solidFill>
            <a:schemeClr val="tx1"/>
          </a:solidFill>
          <a:latin typeface="+mn-lt"/>
          <a:ea typeface="+mn-ea"/>
          <a:cs typeface="+mn-cs"/>
        </a:defRPr>
      </a:lvl2pPr>
      <a:lvl3pPr marL="1260500" indent="-252100" algn="l" defTabSz="1008400" rtl="0" eaLnBrk="1" latinLnBrk="0" hangingPunct="1">
        <a:lnSpc>
          <a:spcPct val="90000"/>
        </a:lnSpc>
        <a:spcBef>
          <a:spcPts val="551"/>
        </a:spcBef>
        <a:buFont typeface="Arial" panose="020B0604020202020204" pitchFamily="34" charset="0"/>
        <a:buChar char="•"/>
        <a:defRPr sz="2206" kern="1200">
          <a:solidFill>
            <a:schemeClr val="tx1"/>
          </a:solidFill>
          <a:latin typeface="+mn-lt"/>
          <a:ea typeface="+mn-ea"/>
          <a:cs typeface="+mn-cs"/>
        </a:defRPr>
      </a:lvl3pPr>
      <a:lvl4pPr marL="1764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4pPr>
      <a:lvl5pPr marL="22689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5pPr>
      <a:lvl6pPr marL="27731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6pPr>
      <a:lvl7pPr marL="32773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7pPr>
      <a:lvl8pPr marL="37815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8pPr>
      <a:lvl9pPr marL="4285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9pPr>
    </p:bodyStyle>
    <p:otherStyle>
      <a:defPPr>
        <a:defRPr lang="en-US"/>
      </a:defPPr>
      <a:lvl1pPr marL="0" algn="l" defTabSz="1008400" rtl="0" eaLnBrk="1" latinLnBrk="0" hangingPunct="1">
        <a:defRPr sz="1985" kern="1200">
          <a:solidFill>
            <a:schemeClr val="tx1"/>
          </a:solidFill>
          <a:latin typeface="+mn-lt"/>
          <a:ea typeface="+mn-ea"/>
          <a:cs typeface="+mn-cs"/>
        </a:defRPr>
      </a:lvl1pPr>
      <a:lvl2pPr marL="504200" algn="l" defTabSz="1008400" rtl="0" eaLnBrk="1" latinLnBrk="0" hangingPunct="1">
        <a:defRPr sz="1985" kern="1200">
          <a:solidFill>
            <a:schemeClr val="tx1"/>
          </a:solidFill>
          <a:latin typeface="+mn-lt"/>
          <a:ea typeface="+mn-ea"/>
          <a:cs typeface="+mn-cs"/>
        </a:defRPr>
      </a:lvl2pPr>
      <a:lvl3pPr marL="1008400" algn="l" defTabSz="1008400" rtl="0" eaLnBrk="1" latinLnBrk="0" hangingPunct="1">
        <a:defRPr sz="1985" kern="1200">
          <a:solidFill>
            <a:schemeClr val="tx1"/>
          </a:solidFill>
          <a:latin typeface="+mn-lt"/>
          <a:ea typeface="+mn-ea"/>
          <a:cs typeface="+mn-cs"/>
        </a:defRPr>
      </a:lvl3pPr>
      <a:lvl4pPr marL="1512600" algn="l" defTabSz="1008400" rtl="0" eaLnBrk="1" latinLnBrk="0" hangingPunct="1">
        <a:defRPr sz="1985" kern="1200">
          <a:solidFill>
            <a:schemeClr val="tx1"/>
          </a:solidFill>
          <a:latin typeface="+mn-lt"/>
          <a:ea typeface="+mn-ea"/>
          <a:cs typeface="+mn-cs"/>
        </a:defRPr>
      </a:lvl4pPr>
      <a:lvl5pPr marL="2016801" algn="l" defTabSz="1008400" rtl="0" eaLnBrk="1" latinLnBrk="0" hangingPunct="1">
        <a:defRPr sz="1985" kern="1200">
          <a:solidFill>
            <a:schemeClr val="tx1"/>
          </a:solidFill>
          <a:latin typeface="+mn-lt"/>
          <a:ea typeface="+mn-ea"/>
          <a:cs typeface="+mn-cs"/>
        </a:defRPr>
      </a:lvl5pPr>
      <a:lvl6pPr marL="2521001" algn="l" defTabSz="1008400" rtl="0" eaLnBrk="1" latinLnBrk="0" hangingPunct="1">
        <a:defRPr sz="1985" kern="1200">
          <a:solidFill>
            <a:schemeClr val="tx1"/>
          </a:solidFill>
          <a:latin typeface="+mn-lt"/>
          <a:ea typeface="+mn-ea"/>
          <a:cs typeface="+mn-cs"/>
        </a:defRPr>
      </a:lvl6pPr>
      <a:lvl7pPr marL="3025201" algn="l" defTabSz="1008400" rtl="0" eaLnBrk="1" latinLnBrk="0" hangingPunct="1">
        <a:defRPr sz="1985" kern="1200">
          <a:solidFill>
            <a:schemeClr val="tx1"/>
          </a:solidFill>
          <a:latin typeface="+mn-lt"/>
          <a:ea typeface="+mn-ea"/>
          <a:cs typeface="+mn-cs"/>
        </a:defRPr>
      </a:lvl7pPr>
      <a:lvl8pPr marL="3529401" algn="l" defTabSz="1008400" rtl="0" eaLnBrk="1" latinLnBrk="0" hangingPunct="1">
        <a:defRPr sz="1985" kern="1200">
          <a:solidFill>
            <a:schemeClr val="tx1"/>
          </a:solidFill>
          <a:latin typeface="+mn-lt"/>
          <a:ea typeface="+mn-ea"/>
          <a:cs typeface="+mn-cs"/>
        </a:defRPr>
      </a:lvl8pPr>
      <a:lvl9pPr marL="4033601" algn="l" defTabSz="1008400" rtl="0" eaLnBrk="1" latinLnBrk="0" hangingPunct="1">
        <a:defRPr sz="198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Layout" Target="../slideLayouts/slideLayout11.xml"/><Relationship Id="rId6" Type="http://schemas.openxmlformats.org/officeDocument/2006/relationships/hyperlink" Target="http://www.ecos-workspaces.com/meeting" TargetMode="External"/><Relationship Id="rId11" Type="http://schemas.openxmlformats.org/officeDocument/2006/relationships/image" Target="../media/image24.png"/><Relationship Id="rId5" Type="http://schemas.openxmlformats.org/officeDocument/2006/relationships/image" Target="../media/image20.png"/><Relationship Id="rId10" Type="http://schemas.openxmlformats.org/officeDocument/2006/relationships/image" Target="../media/image10.png"/><Relationship Id="rId4" Type="http://schemas.openxmlformats.org/officeDocument/2006/relationships/image" Target="../media/image11.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7.png"/><Relationship Id="rId7" Type="http://schemas.openxmlformats.org/officeDocument/2006/relationships/image" Target="../media/image11.png"/><Relationship Id="rId2" Type="http://schemas.openxmlformats.org/officeDocument/2006/relationships/image" Target="../media/image26.png"/><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28.png"/><Relationship Id="rId10" Type="http://schemas.openxmlformats.org/officeDocument/2006/relationships/image" Target="../media/image6.png"/><Relationship Id="rId4" Type="http://schemas.openxmlformats.org/officeDocument/2006/relationships/image" Target="../media/image17.png"/><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image" Target="../media/image14.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81074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E616D7EE-72C9-EDF1-A23C-85219E63227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748677" y="576172"/>
            <a:ext cx="611655" cy="611655"/>
          </a:xfrm>
          <a:prstGeom prst="rect">
            <a:avLst/>
          </a:prstGeom>
        </p:spPr>
      </p:pic>
      <p:pic>
        <p:nvPicPr>
          <p:cNvPr id="8" name="Grafik 7">
            <a:extLst>
              <a:ext uri="{FF2B5EF4-FFF2-40B4-BE49-F238E27FC236}">
                <a16:creationId xmlns:a16="http://schemas.microsoft.com/office/drawing/2014/main" id="{DC59E335-353F-0701-67DC-E369BAD43282}"/>
              </a:ext>
            </a:extLst>
          </p:cNvPr>
          <p:cNvPicPr>
            <a:picLocks noChangeAspect="1"/>
          </p:cNvPicPr>
          <p:nvPr/>
        </p:nvPicPr>
        <p:blipFill>
          <a:blip r:embed="rId3"/>
          <a:stretch>
            <a:fillRect/>
          </a:stretch>
        </p:blipFill>
        <p:spPr>
          <a:xfrm>
            <a:off x="4043613" y="576000"/>
            <a:ext cx="612000" cy="612000"/>
          </a:xfrm>
          <a:prstGeom prst="rect">
            <a:avLst/>
          </a:prstGeom>
        </p:spPr>
      </p:pic>
      <p:pic>
        <p:nvPicPr>
          <p:cNvPr id="9" name="Grafik 8">
            <a:extLst>
              <a:ext uri="{FF2B5EF4-FFF2-40B4-BE49-F238E27FC236}">
                <a16:creationId xmlns:a16="http://schemas.microsoft.com/office/drawing/2014/main" id="{B0D44863-1868-D01A-1D85-9142932D8A8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61137" y="576000"/>
            <a:ext cx="612000" cy="612000"/>
          </a:xfrm>
          <a:prstGeom prst="rect">
            <a:avLst/>
          </a:prstGeom>
        </p:spPr>
      </p:pic>
      <p:pic>
        <p:nvPicPr>
          <p:cNvPr id="10" name="Grafik 9">
            <a:extLst>
              <a:ext uri="{FF2B5EF4-FFF2-40B4-BE49-F238E27FC236}">
                <a16:creationId xmlns:a16="http://schemas.microsoft.com/office/drawing/2014/main" id="{11B116DD-518E-031B-8CF1-CDA178562DA7}"/>
              </a:ext>
            </a:extLst>
          </p:cNvPr>
          <p:cNvPicPr>
            <a:picLocks noChangeAspect="1"/>
          </p:cNvPicPr>
          <p:nvPr/>
        </p:nvPicPr>
        <p:blipFill>
          <a:blip r:embed="rId5"/>
          <a:stretch>
            <a:fillRect/>
          </a:stretch>
        </p:blipFill>
        <p:spPr>
          <a:xfrm>
            <a:off x="5448499" y="576000"/>
            <a:ext cx="611655" cy="612000"/>
          </a:xfrm>
          <a:prstGeom prst="rect">
            <a:avLst/>
          </a:prstGeom>
        </p:spPr>
      </p:pic>
      <p:sp>
        <p:nvSpPr>
          <p:cNvPr id="7" name="object 5">
            <a:extLst>
              <a:ext uri="{FF2B5EF4-FFF2-40B4-BE49-F238E27FC236}">
                <a16:creationId xmlns:a16="http://schemas.microsoft.com/office/drawing/2014/main" id="{2DE2DC5F-8071-1A15-4353-27D273257A7B}"/>
              </a:ext>
            </a:extLst>
          </p:cNvPr>
          <p:cNvSpPr txBox="1"/>
          <p:nvPr/>
        </p:nvSpPr>
        <p:spPr>
          <a:xfrm>
            <a:off x="449999" y="7169404"/>
            <a:ext cx="1843257" cy="151323"/>
          </a:xfrm>
          <a:prstGeom prst="rect">
            <a:avLst/>
          </a:prstGeom>
        </p:spPr>
        <p:txBody>
          <a:bodyPr vert="horz" wrap="square" lIns="0" tIns="12700" rIns="0" bIns="0" rtlCol="0">
            <a:spAutoFit/>
          </a:bodyPr>
          <a:lstStyle/>
          <a:p>
            <a:pPr marL="12700" defTabSz="914400">
              <a:spcBef>
                <a:spcPts val="100"/>
              </a:spcBef>
            </a:pPr>
            <a:r>
              <a:rPr sz="900" kern="0" dirty="0" err="1">
                <a:solidFill>
                  <a:srgbClr val="FFFFFF"/>
                </a:solidFill>
                <a:latin typeface="Verdana"/>
                <a:cs typeface="Verdana"/>
              </a:rPr>
              <a:t>Preisliste</a:t>
            </a:r>
            <a:r>
              <a:rPr sz="900" kern="0" dirty="0">
                <a:solidFill>
                  <a:srgbClr val="FFFFFF"/>
                </a:solidFill>
                <a:latin typeface="Verdana"/>
                <a:cs typeface="Verdana"/>
              </a:rPr>
              <a:t> / Stand </a:t>
            </a:r>
            <a:r>
              <a:rPr lang="de-DE" sz="900" kern="0" dirty="0">
                <a:solidFill>
                  <a:srgbClr val="FFFFFF"/>
                </a:solidFill>
                <a:latin typeface="Verdana"/>
                <a:cs typeface="Verdana"/>
              </a:rPr>
              <a:t>01.01.2024</a:t>
            </a:r>
            <a:endParaRPr sz="900" kern="0" dirty="0">
              <a:solidFill>
                <a:sysClr val="windowText" lastClr="000000"/>
              </a:solidFill>
              <a:latin typeface="Verdana"/>
              <a:cs typeface="Verdana"/>
            </a:endParaRPr>
          </a:p>
        </p:txBody>
      </p:sp>
      <p:sp>
        <p:nvSpPr>
          <p:cNvPr id="11" name="Textfeld 10">
            <a:extLst>
              <a:ext uri="{FF2B5EF4-FFF2-40B4-BE49-F238E27FC236}">
                <a16:creationId xmlns:a16="http://schemas.microsoft.com/office/drawing/2014/main" id="{C8468880-DF21-4EF3-D651-CAA2C727477A}"/>
              </a:ext>
            </a:extLst>
          </p:cNvPr>
          <p:cNvSpPr txBox="1"/>
          <p:nvPr/>
        </p:nvSpPr>
        <p:spPr>
          <a:xfrm>
            <a:off x="3924254" y="1765675"/>
            <a:ext cx="6210301" cy="3810659"/>
          </a:xfrm>
          <a:prstGeom prst="rect">
            <a:avLst/>
          </a:prstGeom>
          <a:noFill/>
        </p:spPr>
        <p:txBody>
          <a:bodyPr wrap="square" rtlCol="0">
            <a:spAutoFit/>
          </a:bodyPr>
          <a:lstStyle/>
          <a:p>
            <a:pPr marL="14400" algn="just">
              <a:lnSpc>
                <a:spcPct val="170000"/>
              </a:lnSpc>
              <a:spcBef>
                <a:spcPts val="800"/>
              </a:spcBef>
            </a:pPr>
            <a:r>
              <a:rPr lang="de-DE" sz="1100">
                <a:solidFill>
                  <a:srgbClr val="002A4A"/>
                </a:solidFill>
                <a:latin typeface="Verdana" panose="020B0604030504040204" pitchFamily="34" charset="0"/>
                <a:ea typeface="Verdana" panose="020B0604030504040204" pitchFamily="34" charset="0"/>
              </a:rPr>
              <a:t>Im ecos </a:t>
            </a:r>
            <a:r>
              <a:rPr lang="de-DE" sz="1100" err="1">
                <a:solidFill>
                  <a:srgbClr val="002A4A"/>
                </a:solidFill>
                <a:latin typeface="Verdana" panose="020B0604030504040204" pitchFamily="34" charset="0"/>
                <a:ea typeface="Verdana" panose="020B0604030504040204" pitchFamily="34" charset="0"/>
              </a:rPr>
              <a:t>work</a:t>
            </a:r>
            <a:r>
              <a:rPr lang="de-DE" sz="1100">
                <a:solidFill>
                  <a:srgbClr val="002A4A"/>
                </a:solidFill>
                <a:latin typeface="Verdana" panose="020B0604030504040204" pitchFamily="34" charset="0"/>
                <a:ea typeface="Verdana" panose="020B0604030504040204" pitchFamily="34" charset="0"/>
              </a:rPr>
              <a:t> </a:t>
            </a:r>
            <a:r>
              <a:rPr lang="de-DE" sz="1100" err="1">
                <a:solidFill>
                  <a:srgbClr val="002A4A"/>
                </a:solidFill>
                <a:latin typeface="Verdana" panose="020B0604030504040204" pitchFamily="34" charset="0"/>
                <a:ea typeface="Verdana" panose="020B0604030504040204" pitchFamily="34" charset="0"/>
              </a:rPr>
              <a:t>space</a:t>
            </a:r>
            <a:r>
              <a:rPr lang="de-DE" sz="1100">
                <a:solidFill>
                  <a:srgbClr val="002A4A"/>
                </a:solidFill>
                <a:latin typeface="Verdana" panose="020B0604030504040204" pitchFamily="34" charset="0"/>
                <a:ea typeface="Verdana" panose="020B0604030504040204" pitchFamily="34" charset="0"/>
              </a:rPr>
              <a:t> Hannover Nord stehen dir 6 klimatisierte Meetingräume für bis zu 22 </a:t>
            </a:r>
            <a:r>
              <a:rPr lang="de-DE" sz="1100" err="1">
                <a:solidFill>
                  <a:srgbClr val="002A4A"/>
                </a:solidFill>
                <a:latin typeface="Verdana" panose="020B0604030504040204" pitchFamily="34" charset="0"/>
                <a:ea typeface="Verdana" panose="020B0604030504040204" pitchFamily="34" charset="0"/>
              </a:rPr>
              <a:t>Teilnehmer:Innen</a:t>
            </a:r>
            <a:r>
              <a:rPr lang="de-DE" sz="1100">
                <a:solidFill>
                  <a:srgbClr val="002A4A"/>
                </a:solidFill>
                <a:latin typeface="Verdana" panose="020B0604030504040204" pitchFamily="34" charset="0"/>
                <a:ea typeface="Verdana" panose="020B0604030504040204" pitchFamily="34" charset="0"/>
              </a:rPr>
              <a:t> zur Verfügung. Jeder Raum ist technisch voll ausgestattet – mit </a:t>
            </a:r>
            <a:r>
              <a:rPr lang="de-DE" sz="1100" err="1">
                <a:solidFill>
                  <a:srgbClr val="002A4A"/>
                </a:solidFill>
                <a:latin typeface="Verdana" panose="020B0604030504040204" pitchFamily="34" charset="0"/>
                <a:ea typeface="Verdana" panose="020B0604030504040204" pitchFamily="34" charset="0"/>
              </a:rPr>
              <a:t>Beamer</a:t>
            </a:r>
            <a:r>
              <a:rPr lang="de-DE" sz="1100">
                <a:solidFill>
                  <a:srgbClr val="002A4A"/>
                </a:solidFill>
                <a:latin typeface="Verdana" panose="020B0604030504040204" pitchFamily="34" charset="0"/>
                <a:ea typeface="Verdana" panose="020B0604030504040204" pitchFamily="34" charset="0"/>
              </a:rPr>
              <a:t> oder Flatscreen, digitalem oder analogem Whiteboard bzw. Flipchart und teils mit Videokonferenzsystem. Auf Wunsch bieten wir dir und deinen Gästen Getränke, Obst, Kekse, Brötchen oder anderes Catering. </a:t>
            </a:r>
          </a:p>
          <a:p>
            <a:pPr marL="14400" algn="just">
              <a:lnSpc>
                <a:spcPct val="170000"/>
              </a:lnSpc>
              <a:spcBef>
                <a:spcPts val="800"/>
              </a:spcBef>
            </a:pPr>
            <a:r>
              <a:rPr lang="de-DE" sz="1100">
                <a:solidFill>
                  <a:srgbClr val="002A4A"/>
                </a:solidFill>
                <a:latin typeface="Verdana" panose="020B0604030504040204" pitchFamily="34" charset="0"/>
                <a:ea typeface="Verdana" panose="020B0604030504040204" pitchFamily="34" charset="0"/>
              </a:rPr>
              <a:t>Die Verfügbarkeit unserer Räume siehst du hier </a:t>
            </a:r>
            <a:r>
              <a:rPr lang="de-DE" sz="1100">
                <a:solidFill>
                  <a:srgbClr val="002A4A"/>
                </a:solidFill>
                <a:latin typeface="Verdana" panose="020B0604030504040204" pitchFamily="34" charset="0"/>
                <a:ea typeface="Verdana" panose="020B0604030504040204" pitchFamily="34" charset="0"/>
                <a:hlinkClick r:id="rId6"/>
              </a:rPr>
              <a:t>www.ecos-workspaces.com</a:t>
            </a:r>
            <a:r>
              <a:rPr lang="de-DE" sz="1100">
                <a:solidFill>
                  <a:srgbClr val="FF0000"/>
                </a:solidFill>
                <a:latin typeface="Verdana" panose="020B0604030504040204" pitchFamily="34" charset="0"/>
                <a:ea typeface="Verdana" panose="020B0604030504040204" pitchFamily="34" charset="0"/>
                <a:hlinkClick r:id="rId6"/>
              </a:rPr>
              <a:t>/meeting</a:t>
            </a:r>
            <a:br>
              <a:rPr lang="de-DE" sz="1100">
                <a:solidFill>
                  <a:srgbClr val="FF0000"/>
                </a:solidFill>
                <a:latin typeface="Verdana" panose="020B0604030504040204" pitchFamily="34" charset="0"/>
                <a:ea typeface="Verdana" panose="020B0604030504040204" pitchFamily="34" charset="0"/>
              </a:rPr>
            </a:br>
            <a:r>
              <a:rPr lang="de-DE" sz="1100">
                <a:solidFill>
                  <a:srgbClr val="002A4A"/>
                </a:solidFill>
                <a:latin typeface="Verdana" panose="020B0604030504040204" pitchFamily="34" charset="0"/>
                <a:ea typeface="Verdana" panose="020B0604030504040204" pitchFamily="34" charset="0"/>
              </a:rPr>
              <a:t>Du kannst online sofort anfragen bzw. buchen.</a:t>
            </a:r>
          </a:p>
          <a:p>
            <a:pPr marL="14400" algn="just">
              <a:lnSpc>
                <a:spcPct val="170000"/>
              </a:lnSpc>
              <a:spcBef>
                <a:spcPts val="800"/>
              </a:spcBef>
            </a:pPr>
            <a:r>
              <a:rPr lang="de-DE" sz="1100">
                <a:solidFill>
                  <a:srgbClr val="002A4A"/>
                </a:solidFill>
                <a:latin typeface="Verdana" panose="020B0604030504040204" pitchFamily="34" charset="0"/>
                <a:ea typeface="Verdana" panose="020B0604030504040204" pitchFamily="34" charset="0"/>
              </a:rPr>
              <a:t>Benötigst du häufiger Besprechungs- und Konferenzräume? Dann sprich uns an, wir machen dir gerne ein individuelles Angebot!</a:t>
            </a:r>
          </a:p>
          <a:p>
            <a:pPr marL="14400">
              <a:lnSpc>
                <a:spcPct val="170000"/>
              </a:lnSpc>
              <a:spcBef>
                <a:spcPts val="800"/>
              </a:spcBef>
            </a:pPr>
            <a:r>
              <a:rPr lang="de-DE" sz="1100" b="1">
                <a:solidFill>
                  <a:srgbClr val="002A4A"/>
                </a:solidFill>
                <a:latin typeface="Verdana" panose="020B0604030504040204" pitchFamily="34" charset="0"/>
                <a:ea typeface="Verdana" panose="020B0604030504040204" pitchFamily="34" charset="0"/>
              </a:rPr>
              <a:t>Unser Tipp, wenn du noch kein Vertragskunde bei uns bist:</a:t>
            </a:r>
            <a:br>
              <a:rPr lang="de-DE" sz="1100" b="1">
                <a:solidFill>
                  <a:srgbClr val="002A4A"/>
                </a:solidFill>
                <a:latin typeface="Verdana" panose="020B0604030504040204" pitchFamily="34" charset="0"/>
                <a:ea typeface="Verdana" panose="020B0604030504040204" pitchFamily="34" charset="0"/>
              </a:rPr>
            </a:br>
            <a:r>
              <a:rPr lang="de-DE" sz="1100" b="1">
                <a:solidFill>
                  <a:srgbClr val="002A4A"/>
                </a:solidFill>
                <a:latin typeface="Verdana" panose="020B0604030504040204" pitchFamily="34" charset="0"/>
                <a:ea typeface="Verdana" panose="020B0604030504040204" pitchFamily="34" charset="0"/>
              </a:rPr>
              <a:t>Für jährlich 199,00 € bekommst du einen Nachlass von 20% auf die Meetingpreisliste.</a:t>
            </a:r>
          </a:p>
        </p:txBody>
      </p:sp>
      <p:sp>
        <p:nvSpPr>
          <p:cNvPr id="12" name="Textfeld 11">
            <a:extLst>
              <a:ext uri="{FF2B5EF4-FFF2-40B4-BE49-F238E27FC236}">
                <a16:creationId xmlns:a16="http://schemas.microsoft.com/office/drawing/2014/main" id="{F6E4EE9F-E9FC-593B-14E7-5D116D251F80}"/>
              </a:ext>
            </a:extLst>
          </p:cNvPr>
          <p:cNvSpPr txBox="1"/>
          <p:nvPr/>
        </p:nvSpPr>
        <p:spPr>
          <a:xfrm>
            <a:off x="5753171" y="1442510"/>
            <a:ext cx="4503881" cy="323165"/>
          </a:xfrm>
          <a:prstGeom prst="rect">
            <a:avLst/>
          </a:prstGeom>
          <a:noFill/>
        </p:spPr>
        <p:txBody>
          <a:bodyPr wrap="square" rtlCol="0">
            <a:spAutoFit/>
          </a:bodyPr>
          <a:lstStyle/>
          <a:p>
            <a:pPr algn="r"/>
            <a:r>
              <a:rPr lang="de-DE" sz="1500" b="1">
                <a:solidFill>
                  <a:srgbClr val="C1AF2B"/>
                </a:solidFill>
                <a:latin typeface="Verdana" panose="020B0604030504040204" pitchFamily="34" charset="0"/>
                <a:ea typeface="Verdana" panose="020B0604030504040204" pitchFamily="34" charset="0"/>
              </a:rPr>
              <a:t>  </a:t>
            </a:r>
            <a:r>
              <a:rPr lang="de-DE" sz="1100">
                <a:solidFill>
                  <a:srgbClr val="002A4A"/>
                </a:solidFill>
                <a:latin typeface="Verdana" panose="020B0604030504040204" pitchFamily="34" charset="0"/>
                <a:ea typeface="Verdana" panose="020B0604030504040204" pitchFamily="34" charset="0"/>
              </a:rPr>
              <a:t>ab</a:t>
            </a:r>
            <a:r>
              <a:rPr lang="de-DE" sz="1500" b="1">
                <a:solidFill>
                  <a:srgbClr val="C1AF2B"/>
                </a:solidFill>
                <a:latin typeface="Verdana" panose="020B0604030504040204" pitchFamily="34" charset="0"/>
                <a:ea typeface="Verdana" panose="020B0604030504040204" pitchFamily="34" charset="0"/>
              </a:rPr>
              <a:t> 18,00 €</a:t>
            </a:r>
          </a:p>
        </p:txBody>
      </p:sp>
      <p:pic>
        <p:nvPicPr>
          <p:cNvPr id="2" name="Grafik 1">
            <a:extLst>
              <a:ext uri="{FF2B5EF4-FFF2-40B4-BE49-F238E27FC236}">
                <a16:creationId xmlns:a16="http://schemas.microsoft.com/office/drawing/2014/main" id="{C60C6746-DA90-B23F-4D9F-B5DDC801A8D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831002" y="590400"/>
            <a:ext cx="612000" cy="612000"/>
          </a:xfrm>
          <a:prstGeom prst="rect">
            <a:avLst/>
          </a:prstGeom>
        </p:spPr>
      </p:pic>
      <p:pic>
        <p:nvPicPr>
          <p:cNvPr id="3" name="Grafik 2">
            <a:extLst>
              <a:ext uri="{FF2B5EF4-FFF2-40B4-BE49-F238E27FC236}">
                <a16:creationId xmlns:a16="http://schemas.microsoft.com/office/drawing/2014/main" id="{7DF3281C-2EE2-0690-10CA-2AFD8BCAD2D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535721" y="590400"/>
            <a:ext cx="612000" cy="612000"/>
          </a:xfrm>
          <a:prstGeom prst="rect">
            <a:avLst/>
          </a:prstGeom>
        </p:spPr>
      </p:pic>
      <p:pic>
        <p:nvPicPr>
          <p:cNvPr id="4" name="Grafik 3">
            <a:extLst>
              <a:ext uri="{FF2B5EF4-FFF2-40B4-BE49-F238E27FC236}">
                <a16:creationId xmlns:a16="http://schemas.microsoft.com/office/drawing/2014/main" id="{4360C1DD-3120-75B3-C427-FF015CCF3548}"/>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8227279" y="575827"/>
            <a:ext cx="612000" cy="612000"/>
          </a:xfrm>
          <a:prstGeom prst="rect">
            <a:avLst/>
          </a:prstGeom>
        </p:spPr>
      </p:pic>
      <p:pic>
        <p:nvPicPr>
          <p:cNvPr id="13" name="Grafik 12">
            <a:extLst>
              <a:ext uri="{FF2B5EF4-FFF2-40B4-BE49-F238E27FC236}">
                <a16:creationId xmlns:a16="http://schemas.microsoft.com/office/drawing/2014/main" id="{C9D93FC5-7669-74B7-3EA9-2A0773EF2AB8}"/>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948526" y="566873"/>
            <a:ext cx="612000" cy="612000"/>
          </a:xfrm>
          <a:prstGeom prst="rect">
            <a:avLst/>
          </a:prstGeom>
        </p:spPr>
      </p:pic>
      <p:pic>
        <p:nvPicPr>
          <p:cNvPr id="14" name="Grafik 13">
            <a:extLst>
              <a:ext uri="{FF2B5EF4-FFF2-40B4-BE49-F238E27FC236}">
                <a16:creationId xmlns:a16="http://schemas.microsoft.com/office/drawing/2014/main" id="{5D059462-83ED-F5FC-8B48-BCAE0DD55133}"/>
              </a:ext>
            </a:extLst>
          </p:cNvPr>
          <p:cNvPicPr>
            <a:picLocks noChangeAspect="1"/>
          </p:cNvPicPr>
          <p:nvPr/>
        </p:nvPicPr>
        <p:blipFill>
          <a:blip r:embed="rId11"/>
          <a:stretch>
            <a:fillRect/>
          </a:stretch>
        </p:blipFill>
        <p:spPr>
          <a:xfrm>
            <a:off x="9640084" y="566873"/>
            <a:ext cx="612000" cy="612000"/>
          </a:xfrm>
          <a:prstGeom prst="rect">
            <a:avLst/>
          </a:prstGeom>
        </p:spPr>
      </p:pic>
      <p:graphicFrame>
        <p:nvGraphicFramePr>
          <p:cNvPr id="5" name="Tabelle 4">
            <a:extLst>
              <a:ext uri="{FF2B5EF4-FFF2-40B4-BE49-F238E27FC236}">
                <a16:creationId xmlns:a16="http://schemas.microsoft.com/office/drawing/2014/main" id="{B95B3168-DAD5-74B0-D927-5A3B2E6B4D16}"/>
              </a:ext>
            </a:extLst>
          </p:cNvPr>
          <p:cNvGraphicFramePr>
            <a:graphicFrameLocks noGrp="1"/>
          </p:cNvGraphicFramePr>
          <p:nvPr>
            <p:extLst>
              <p:ext uri="{D42A27DB-BD31-4B8C-83A1-F6EECF244321}">
                <p14:modId xmlns:p14="http://schemas.microsoft.com/office/powerpoint/2010/main" val="2551299277"/>
              </p:ext>
            </p:extLst>
          </p:nvPr>
        </p:nvGraphicFramePr>
        <p:xfrm>
          <a:off x="3996000" y="590400"/>
          <a:ext cx="6313950" cy="648000"/>
        </p:xfrm>
        <a:graphic>
          <a:graphicData uri="http://schemas.openxmlformats.org/drawingml/2006/table">
            <a:tbl>
              <a:tblPr firstRow="1" bandRow="1">
                <a:tableStyleId>{5C22544A-7EE6-4342-B048-85BDC9FD1C3A}</a:tableStyleId>
              </a:tblPr>
              <a:tblGrid>
                <a:gridCol w="701550">
                  <a:extLst>
                    <a:ext uri="{9D8B030D-6E8A-4147-A177-3AD203B41FA5}">
                      <a16:colId xmlns:a16="http://schemas.microsoft.com/office/drawing/2014/main" val="3665590606"/>
                    </a:ext>
                  </a:extLst>
                </a:gridCol>
                <a:gridCol w="701550">
                  <a:extLst>
                    <a:ext uri="{9D8B030D-6E8A-4147-A177-3AD203B41FA5}">
                      <a16:colId xmlns:a16="http://schemas.microsoft.com/office/drawing/2014/main" val="3461234836"/>
                    </a:ext>
                  </a:extLst>
                </a:gridCol>
                <a:gridCol w="701550">
                  <a:extLst>
                    <a:ext uri="{9D8B030D-6E8A-4147-A177-3AD203B41FA5}">
                      <a16:colId xmlns:a16="http://schemas.microsoft.com/office/drawing/2014/main" val="2695830013"/>
                    </a:ext>
                  </a:extLst>
                </a:gridCol>
                <a:gridCol w="701550">
                  <a:extLst>
                    <a:ext uri="{9D8B030D-6E8A-4147-A177-3AD203B41FA5}">
                      <a16:colId xmlns:a16="http://schemas.microsoft.com/office/drawing/2014/main" val="905470944"/>
                    </a:ext>
                  </a:extLst>
                </a:gridCol>
                <a:gridCol w="701550">
                  <a:extLst>
                    <a:ext uri="{9D8B030D-6E8A-4147-A177-3AD203B41FA5}">
                      <a16:colId xmlns:a16="http://schemas.microsoft.com/office/drawing/2014/main" val="1496566233"/>
                    </a:ext>
                  </a:extLst>
                </a:gridCol>
                <a:gridCol w="701550">
                  <a:extLst>
                    <a:ext uri="{9D8B030D-6E8A-4147-A177-3AD203B41FA5}">
                      <a16:colId xmlns:a16="http://schemas.microsoft.com/office/drawing/2014/main" val="1274460874"/>
                    </a:ext>
                  </a:extLst>
                </a:gridCol>
                <a:gridCol w="701550">
                  <a:extLst>
                    <a:ext uri="{9D8B030D-6E8A-4147-A177-3AD203B41FA5}">
                      <a16:colId xmlns:a16="http://schemas.microsoft.com/office/drawing/2014/main" val="148418787"/>
                    </a:ext>
                  </a:extLst>
                </a:gridCol>
                <a:gridCol w="701550">
                  <a:extLst>
                    <a:ext uri="{9D8B030D-6E8A-4147-A177-3AD203B41FA5}">
                      <a16:colId xmlns:a16="http://schemas.microsoft.com/office/drawing/2014/main" val="3125372144"/>
                    </a:ext>
                  </a:extLst>
                </a:gridCol>
                <a:gridCol w="701550">
                  <a:extLst>
                    <a:ext uri="{9D8B030D-6E8A-4147-A177-3AD203B41FA5}">
                      <a16:colId xmlns:a16="http://schemas.microsoft.com/office/drawing/2014/main" val="1276704703"/>
                    </a:ext>
                  </a:extLst>
                </a:gridCol>
              </a:tblGrid>
              <a:tr h="648000">
                <a:tc>
                  <a:txBody>
                    <a:bodyPr/>
                    <a:lstStyle/>
                    <a:p>
                      <a:pPr algn="ctr"/>
                      <a:r>
                        <a:rPr lang="de-DE" sz="550" b="0">
                          <a:solidFill>
                            <a:srgbClr val="002A4A"/>
                          </a:solidFill>
                          <a:latin typeface="Verdana" panose="020B0604030504040204" pitchFamily="34" charset="0"/>
                          <a:ea typeface="Verdana" panose="020B0604030504040204" pitchFamily="34" charset="0"/>
                        </a:rPr>
                        <a:t>Meeting</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550" b="0">
                          <a:solidFill>
                            <a:srgbClr val="002A4A"/>
                          </a:solidFill>
                          <a:latin typeface="Verdana" panose="020B0604030504040204" pitchFamily="34" charset="0"/>
                          <a:ea typeface="Verdana" panose="020B0604030504040204" pitchFamily="34" charset="0"/>
                        </a:rPr>
                        <a:t>Zutritt</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550" b="0">
                          <a:solidFill>
                            <a:srgbClr val="002A4A"/>
                          </a:solidFill>
                          <a:latin typeface="Verdana" panose="020B0604030504040204" pitchFamily="34" charset="0"/>
                          <a:ea typeface="Verdana" panose="020B0604030504040204" pitchFamily="34" charset="0"/>
                        </a:rPr>
                        <a:t>ÖPNV </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550" b="0">
                          <a:solidFill>
                            <a:srgbClr val="002A4A"/>
                          </a:solidFill>
                          <a:latin typeface="Verdana" panose="020B0604030504040204" pitchFamily="34" charset="0"/>
                          <a:ea typeface="Verdana" panose="020B0604030504040204" pitchFamily="34" charset="0"/>
                        </a:rPr>
                        <a:t>Parkplätze</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550" b="0">
                          <a:solidFill>
                            <a:srgbClr val="002A4A"/>
                          </a:solidFill>
                          <a:latin typeface="Verdana" panose="020B0604030504040204" pitchFamily="34" charset="0"/>
                          <a:ea typeface="Verdana" panose="020B0604030504040204" pitchFamily="34" charset="0"/>
                        </a:rPr>
                        <a:t>Techn. Ausstattung</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550" b="0">
                          <a:solidFill>
                            <a:srgbClr val="002A4A"/>
                          </a:solidFill>
                          <a:latin typeface="Verdana" panose="020B0604030504040204" pitchFamily="34" charset="0"/>
                          <a:ea typeface="Verdana" panose="020B0604030504040204" pitchFamily="34" charset="0"/>
                        </a:rPr>
                        <a:t>WLAN</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550" b="0">
                          <a:solidFill>
                            <a:srgbClr val="002A4A"/>
                          </a:solidFill>
                          <a:latin typeface="Verdana" panose="020B0604030504040204" pitchFamily="34" charset="0"/>
                          <a:ea typeface="Verdana" panose="020B0604030504040204" pitchFamily="34" charset="0"/>
                        </a:rPr>
                        <a:t>Klimatisiert</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550" b="0">
                          <a:solidFill>
                            <a:srgbClr val="002A4A"/>
                          </a:solidFill>
                          <a:latin typeface="Verdana" panose="020B0604030504040204" pitchFamily="34" charset="0"/>
                          <a:ea typeface="Verdana" panose="020B0604030504040204" pitchFamily="34" charset="0"/>
                        </a:rPr>
                        <a:t>Empfang</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550" b="0">
                          <a:solidFill>
                            <a:srgbClr val="002A4A"/>
                          </a:solidFill>
                          <a:latin typeface="Verdana" panose="020B0604030504040204" pitchFamily="34" charset="0"/>
                          <a:ea typeface="Verdana" panose="020B0604030504040204" pitchFamily="34" charset="0"/>
                        </a:rPr>
                        <a:t>Catering</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72520390"/>
                  </a:ext>
                </a:extLst>
              </a:tr>
            </a:tbl>
          </a:graphicData>
        </a:graphic>
      </p:graphicFrame>
    </p:spTree>
    <p:extLst>
      <p:ext uri="{BB962C8B-B14F-4D97-AF65-F5344CB8AC3E}">
        <p14:creationId xmlns:p14="http://schemas.microsoft.com/office/powerpoint/2010/main" val="24244556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5">
            <a:extLst>
              <a:ext uri="{FF2B5EF4-FFF2-40B4-BE49-F238E27FC236}">
                <a16:creationId xmlns:a16="http://schemas.microsoft.com/office/drawing/2014/main" id="{59734863-80E2-3525-24A8-FFF26C453D1C}"/>
              </a:ext>
            </a:extLst>
          </p:cNvPr>
          <p:cNvSpPr txBox="1"/>
          <p:nvPr/>
        </p:nvSpPr>
        <p:spPr>
          <a:xfrm>
            <a:off x="449999" y="7169404"/>
            <a:ext cx="1843257" cy="151323"/>
          </a:xfrm>
          <a:prstGeom prst="rect">
            <a:avLst/>
          </a:prstGeom>
        </p:spPr>
        <p:txBody>
          <a:bodyPr vert="horz" wrap="square" lIns="0" tIns="12700" rIns="0" bIns="0" rtlCol="0">
            <a:spAutoFit/>
          </a:bodyPr>
          <a:lstStyle/>
          <a:p>
            <a:pPr marL="12700" defTabSz="914400">
              <a:spcBef>
                <a:spcPts val="100"/>
              </a:spcBef>
            </a:pPr>
            <a:r>
              <a:rPr sz="900" kern="0" dirty="0" err="1">
                <a:solidFill>
                  <a:srgbClr val="FFFFFF"/>
                </a:solidFill>
                <a:latin typeface="Verdana"/>
                <a:cs typeface="Verdana"/>
              </a:rPr>
              <a:t>Preisliste</a:t>
            </a:r>
            <a:r>
              <a:rPr sz="900" kern="0" dirty="0">
                <a:solidFill>
                  <a:srgbClr val="FFFFFF"/>
                </a:solidFill>
                <a:latin typeface="Verdana"/>
                <a:cs typeface="Verdana"/>
              </a:rPr>
              <a:t> / Stand </a:t>
            </a:r>
            <a:r>
              <a:rPr lang="de-DE" sz="900" kern="0" dirty="0">
                <a:solidFill>
                  <a:srgbClr val="FFFFFF"/>
                </a:solidFill>
                <a:latin typeface="Verdana"/>
                <a:cs typeface="Verdana"/>
              </a:rPr>
              <a:t>01.01.2024</a:t>
            </a:r>
            <a:endParaRPr sz="900" kern="0" dirty="0">
              <a:solidFill>
                <a:sysClr val="windowText" lastClr="000000"/>
              </a:solidFill>
              <a:latin typeface="Verdana"/>
              <a:cs typeface="Verdana"/>
            </a:endParaRPr>
          </a:p>
        </p:txBody>
      </p:sp>
      <p:sp>
        <p:nvSpPr>
          <p:cNvPr id="3" name="Textfeld 2">
            <a:extLst>
              <a:ext uri="{FF2B5EF4-FFF2-40B4-BE49-F238E27FC236}">
                <a16:creationId xmlns:a16="http://schemas.microsoft.com/office/drawing/2014/main" id="{BF16CD77-F6B4-29F1-E515-5B9EB86DF301}"/>
              </a:ext>
            </a:extLst>
          </p:cNvPr>
          <p:cNvSpPr txBox="1"/>
          <p:nvPr/>
        </p:nvSpPr>
        <p:spPr>
          <a:xfrm>
            <a:off x="3902399" y="6725203"/>
            <a:ext cx="5276769" cy="674352"/>
          </a:xfrm>
          <a:prstGeom prst="rect">
            <a:avLst/>
          </a:prstGeom>
          <a:noFill/>
        </p:spPr>
        <p:txBody>
          <a:bodyPr wrap="square" rtlCol="0">
            <a:spAutoFit/>
          </a:bodyPr>
          <a:lstStyle/>
          <a:p>
            <a:pPr marL="14400">
              <a:lnSpc>
                <a:spcPct val="107000"/>
              </a:lnSpc>
              <a:spcBef>
                <a:spcPts val="800"/>
              </a:spcBef>
            </a:pPr>
            <a:r>
              <a:rPr lang="de-DE" sz="1000">
                <a:solidFill>
                  <a:srgbClr val="002A4A"/>
                </a:solidFill>
                <a:effectLst/>
                <a:latin typeface="Verdana"/>
                <a:ea typeface="Calibri" panose="020F0502020204030204" pitchFamily="34" charset="0"/>
                <a:cs typeface="Times New Roman"/>
              </a:rPr>
              <a:t>Mehr Informationen erhältst du </a:t>
            </a:r>
            <a:r>
              <a:rPr lang="de-DE" sz="1000">
                <a:solidFill>
                  <a:srgbClr val="002A4A"/>
                </a:solidFill>
                <a:latin typeface="Verdana"/>
                <a:ea typeface="Calibri" panose="020F0502020204030204" pitchFamily="34" charset="0"/>
                <a:cs typeface="Times New Roman"/>
              </a:rPr>
              <a:t>auf www.ecos-workspaces.com/hannover-nord </a:t>
            </a:r>
          </a:p>
          <a:p>
            <a:pPr marL="14400">
              <a:lnSpc>
                <a:spcPct val="107000"/>
              </a:lnSpc>
              <a:spcBef>
                <a:spcPts val="800"/>
              </a:spcBef>
            </a:pPr>
            <a:r>
              <a:rPr lang="de-DE" sz="1000">
                <a:solidFill>
                  <a:srgbClr val="002A4A"/>
                </a:solidFill>
                <a:effectLst/>
                <a:latin typeface="Verdana"/>
                <a:ea typeface="Calibri" panose="020F0502020204030204" pitchFamily="34" charset="0"/>
                <a:cs typeface="Times New Roman"/>
              </a:rPr>
              <a:t>Alle Preise gelten zzgl. gesetzlicher Mehrwertsteuer </a:t>
            </a:r>
            <a:r>
              <a:rPr lang="de-DE" sz="1000" i="0" u="none" strike="noStrike" baseline="0">
                <a:solidFill>
                  <a:srgbClr val="002A4A"/>
                </a:solidFill>
                <a:latin typeface="Verdana" panose="020B0604030504040204" pitchFamily="34" charset="0"/>
                <a:ea typeface="Verdana" panose="020B0604030504040204" pitchFamily="34" charset="0"/>
              </a:rPr>
              <a:t>und nur für den Standort </a:t>
            </a:r>
            <a:r>
              <a:rPr lang="de-DE" sz="1000">
                <a:solidFill>
                  <a:srgbClr val="002A4A"/>
                </a:solidFill>
                <a:latin typeface="Verdana" panose="020B0604030504040204" pitchFamily="34" charset="0"/>
                <a:ea typeface="Verdana" panose="020B0604030504040204" pitchFamily="34" charset="0"/>
              </a:rPr>
              <a:t>Hannover Nord</a:t>
            </a:r>
            <a:r>
              <a:rPr lang="de-DE" sz="1000" i="0" u="none" strike="noStrike" baseline="0">
                <a:solidFill>
                  <a:srgbClr val="002A4A"/>
                </a:solidFill>
                <a:latin typeface="Verdana" panose="020B0604030504040204" pitchFamily="34" charset="0"/>
                <a:ea typeface="Verdana" panose="020B0604030504040204" pitchFamily="34" charset="0"/>
              </a:rPr>
              <a:t>.</a:t>
            </a:r>
            <a:endParaRPr lang="de-DE" sz="1000">
              <a:solidFill>
                <a:srgbClr val="002A4A"/>
              </a:solidFill>
              <a:latin typeface="Verdana" panose="020B0604030504040204" pitchFamily="34" charset="0"/>
              <a:ea typeface="Verdana" panose="020B0604030504040204" pitchFamily="34" charset="0"/>
            </a:endParaRPr>
          </a:p>
        </p:txBody>
      </p:sp>
      <p:graphicFrame>
        <p:nvGraphicFramePr>
          <p:cNvPr id="6" name="Tabelle 6">
            <a:extLst>
              <a:ext uri="{FF2B5EF4-FFF2-40B4-BE49-F238E27FC236}">
                <a16:creationId xmlns:a16="http://schemas.microsoft.com/office/drawing/2014/main" id="{FB93D698-8A01-1FC5-A120-7025C1B576C4}"/>
              </a:ext>
            </a:extLst>
          </p:cNvPr>
          <p:cNvGraphicFramePr>
            <a:graphicFrameLocks noGrp="1"/>
          </p:cNvGraphicFramePr>
          <p:nvPr>
            <p:extLst>
              <p:ext uri="{D42A27DB-BD31-4B8C-83A1-F6EECF244321}">
                <p14:modId xmlns:p14="http://schemas.microsoft.com/office/powerpoint/2010/main" val="1244356891"/>
              </p:ext>
            </p:extLst>
          </p:nvPr>
        </p:nvGraphicFramePr>
        <p:xfrm>
          <a:off x="4000089" y="1207787"/>
          <a:ext cx="6182585" cy="3075728"/>
        </p:xfrm>
        <a:graphic>
          <a:graphicData uri="http://schemas.openxmlformats.org/drawingml/2006/table">
            <a:tbl>
              <a:tblPr firstRow="1" bandRow="1">
                <a:tableStyleId>{306799F8-075E-4A3A-A7F6-7FBC6576F1A4}</a:tableStyleId>
              </a:tblPr>
              <a:tblGrid>
                <a:gridCol w="1736585">
                  <a:extLst>
                    <a:ext uri="{9D8B030D-6E8A-4147-A177-3AD203B41FA5}">
                      <a16:colId xmlns:a16="http://schemas.microsoft.com/office/drawing/2014/main" val="1184186860"/>
                    </a:ext>
                  </a:extLst>
                </a:gridCol>
                <a:gridCol w="889200">
                  <a:extLst>
                    <a:ext uri="{9D8B030D-6E8A-4147-A177-3AD203B41FA5}">
                      <a16:colId xmlns:a16="http://schemas.microsoft.com/office/drawing/2014/main" val="1097513738"/>
                    </a:ext>
                  </a:extLst>
                </a:gridCol>
                <a:gridCol w="889200">
                  <a:extLst>
                    <a:ext uri="{9D8B030D-6E8A-4147-A177-3AD203B41FA5}">
                      <a16:colId xmlns:a16="http://schemas.microsoft.com/office/drawing/2014/main" val="3233725508"/>
                    </a:ext>
                  </a:extLst>
                </a:gridCol>
                <a:gridCol w="889200">
                  <a:extLst>
                    <a:ext uri="{9D8B030D-6E8A-4147-A177-3AD203B41FA5}">
                      <a16:colId xmlns:a16="http://schemas.microsoft.com/office/drawing/2014/main" val="3158149380"/>
                    </a:ext>
                  </a:extLst>
                </a:gridCol>
                <a:gridCol w="889200">
                  <a:extLst>
                    <a:ext uri="{9D8B030D-6E8A-4147-A177-3AD203B41FA5}">
                      <a16:colId xmlns:a16="http://schemas.microsoft.com/office/drawing/2014/main" val="1234195113"/>
                    </a:ext>
                  </a:extLst>
                </a:gridCol>
                <a:gridCol w="889200">
                  <a:extLst>
                    <a:ext uri="{9D8B030D-6E8A-4147-A177-3AD203B41FA5}">
                      <a16:colId xmlns:a16="http://schemas.microsoft.com/office/drawing/2014/main" val="507379897"/>
                    </a:ext>
                  </a:extLst>
                </a:gridCol>
              </a:tblGrid>
              <a:tr h="384466">
                <a:tc>
                  <a:txBody>
                    <a:bodyPr/>
                    <a:lstStyle/>
                    <a:p>
                      <a:r>
                        <a:rPr lang="de-DE" sz="1100">
                          <a:latin typeface="Verdana" panose="020B0604030504040204" pitchFamily="34" charset="0"/>
                          <a:ea typeface="Verdana" panose="020B0604030504040204" pitchFamily="34" charset="0"/>
                        </a:rPr>
                        <a:t>Max. Personen</a:t>
                      </a:r>
                    </a:p>
                  </a:txBody>
                  <a:tcPr anchor="ctr"/>
                </a:tc>
                <a:tc>
                  <a:txBody>
                    <a:bodyPr/>
                    <a:lstStyle/>
                    <a:p>
                      <a:pPr algn="ctr"/>
                      <a:r>
                        <a:rPr lang="de-DE" sz="1100">
                          <a:latin typeface="Verdana" panose="020B0604030504040204" pitchFamily="34" charset="0"/>
                          <a:ea typeface="Verdana" panose="020B0604030504040204" pitchFamily="34" charset="0"/>
                        </a:rPr>
                        <a:t>3</a:t>
                      </a:r>
                    </a:p>
                  </a:txBody>
                  <a:tcPr anchor="ctr"/>
                </a:tc>
                <a:tc>
                  <a:txBody>
                    <a:bodyPr/>
                    <a:lstStyle/>
                    <a:p>
                      <a:pPr algn="ctr"/>
                      <a:r>
                        <a:rPr lang="de-DE" sz="1100">
                          <a:latin typeface="Verdana" panose="020B0604030504040204" pitchFamily="34" charset="0"/>
                          <a:ea typeface="Verdana" panose="020B0604030504040204" pitchFamily="34" charset="0"/>
                        </a:rPr>
                        <a:t>4</a:t>
                      </a:r>
                    </a:p>
                  </a:txBody>
                  <a:tcPr anchor="ctr"/>
                </a:tc>
                <a:tc>
                  <a:txBody>
                    <a:bodyPr/>
                    <a:lstStyle/>
                    <a:p>
                      <a:pPr algn="ctr"/>
                      <a:r>
                        <a:rPr lang="de-DE" sz="1100">
                          <a:latin typeface="Verdana" panose="020B0604030504040204" pitchFamily="34" charset="0"/>
                          <a:ea typeface="Verdana" panose="020B0604030504040204" pitchFamily="34" charset="0"/>
                        </a:rPr>
                        <a:t>6</a:t>
                      </a:r>
                    </a:p>
                  </a:txBody>
                  <a:tcPr anchor="ctr"/>
                </a:tc>
                <a:tc>
                  <a:txBody>
                    <a:bodyPr/>
                    <a:lstStyle/>
                    <a:p>
                      <a:pPr algn="ctr"/>
                      <a:r>
                        <a:rPr lang="de-DE" sz="1100">
                          <a:latin typeface="Verdana" panose="020B0604030504040204" pitchFamily="34" charset="0"/>
                          <a:ea typeface="Verdana" panose="020B0604030504040204" pitchFamily="34" charset="0"/>
                        </a:rPr>
                        <a:t>10</a:t>
                      </a:r>
                    </a:p>
                  </a:txBody>
                  <a:tcPr anchor="ctr"/>
                </a:tc>
                <a:tc>
                  <a:txBody>
                    <a:bodyPr/>
                    <a:lstStyle/>
                    <a:p>
                      <a:pPr algn="ctr"/>
                      <a:r>
                        <a:rPr lang="de-DE" sz="1100">
                          <a:latin typeface="Verdana" panose="020B0604030504040204" pitchFamily="34" charset="0"/>
                          <a:ea typeface="Verdana" panose="020B0604030504040204" pitchFamily="34" charset="0"/>
                        </a:rPr>
                        <a:t>22</a:t>
                      </a:r>
                    </a:p>
                  </a:txBody>
                  <a:tcPr anchor="ctr"/>
                </a:tc>
                <a:extLst>
                  <a:ext uri="{0D108BD9-81ED-4DB2-BD59-A6C34878D82A}">
                    <a16:rowId xmlns:a16="http://schemas.microsoft.com/office/drawing/2014/main" val="1295943823"/>
                  </a:ext>
                </a:extLst>
              </a:tr>
              <a:tr h="384466">
                <a:tc>
                  <a:txBody>
                    <a:bodyPr/>
                    <a:lstStyle/>
                    <a:p>
                      <a:r>
                        <a:rPr lang="de-DE" sz="1100">
                          <a:latin typeface="Verdana" panose="020B0604030504040204" pitchFamily="34" charset="0"/>
                          <a:ea typeface="Verdana" panose="020B0604030504040204" pitchFamily="34" charset="0"/>
                        </a:rPr>
                        <a:t>Raum Nr.</a:t>
                      </a:r>
                    </a:p>
                  </a:txBody>
                  <a:tcPr anchor="ctr"/>
                </a:tc>
                <a:tc>
                  <a:txBody>
                    <a:bodyPr/>
                    <a:lstStyle/>
                    <a:p>
                      <a:pPr algn="ctr"/>
                      <a:r>
                        <a:rPr lang="de-DE" sz="1100">
                          <a:latin typeface="Verdana" panose="020B0604030504040204" pitchFamily="34" charset="0"/>
                          <a:ea typeface="Verdana" panose="020B0604030504040204" pitchFamily="34" charset="0"/>
                        </a:rPr>
                        <a:t>#36</a:t>
                      </a:r>
                    </a:p>
                  </a:txBody>
                  <a:tcPr anchor="ctr"/>
                </a:tc>
                <a:tc>
                  <a:txBody>
                    <a:bodyPr/>
                    <a:lstStyle/>
                    <a:p>
                      <a:pPr algn="ctr"/>
                      <a:r>
                        <a:rPr lang="de-DE" sz="1100">
                          <a:latin typeface="Verdana" panose="020B0604030504040204" pitchFamily="34" charset="0"/>
                          <a:ea typeface="Verdana" panose="020B0604030504040204" pitchFamily="34" charset="0"/>
                        </a:rPr>
                        <a:t>#8, #19</a:t>
                      </a:r>
                    </a:p>
                  </a:txBody>
                  <a:tcPr anchor="ctr"/>
                </a:tc>
                <a:tc>
                  <a:txBody>
                    <a:bodyPr/>
                    <a:lstStyle/>
                    <a:p>
                      <a:pPr algn="ctr"/>
                      <a:r>
                        <a:rPr lang="de-DE" sz="1100">
                          <a:latin typeface="Verdana" panose="020B0604030504040204" pitchFamily="34" charset="0"/>
                          <a:ea typeface="Verdana" panose="020B0604030504040204" pitchFamily="34" charset="0"/>
                        </a:rPr>
                        <a:t>#20</a:t>
                      </a:r>
                    </a:p>
                  </a:txBody>
                  <a:tcPr anchor="ctr"/>
                </a:tc>
                <a:tc>
                  <a:txBody>
                    <a:bodyPr/>
                    <a:lstStyle/>
                    <a:p>
                      <a:pPr algn="ctr"/>
                      <a:r>
                        <a:rPr lang="de-DE" sz="1100">
                          <a:latin typeface="Verdana" panose="020B0604030504040204" pitchFamily="34" charset="0"/>
                          <a:ea typeface="Verdana" panose="020B0604030504040204" pitchFamily="34" charset="0"/>
                        </a:rPr>
                        <a:t>#11</a:t>
                      </a:r>
                    </a:p>
                  </a:txBody>
                  <a:tcPr anchor="ctr"/>
                </a:tc>
                <a:tc>
                  <a:txBody>
                    <a:bodyPr/>
                    <a:lstStyle/>
                    <a:p>
                      <a:pPr algn="ctr"/>
                      <a:r>
                        <a:rPr lang="de-DE" sz="1100">
                          <a:latin typeface="Verdana" panose="020B0604030504040204" pitchFamily="34" charset="0"/>
                          <a:ea typeface="Verdana" panose="020B0604030504040204" pitchFamily="34" charset="0"/>
                        </a:rPr>
                        <a:t>#39</a:t>
                      </a:r>
                    </a:p>
                  </a:txBody>
                  <a:tcPr anchor="ctr"/>
                </a:tc>
                <a:extLst>
                  <a:ext uri="{0D108BD9-81ED-4DB2-BD59-A6C34878D82A}">
                    <a16:rowId xmlns:a16="http://schemas.microsoft.com/office/drawing/2014/main" val="1221849668"/>
                  </a:ext>
                </a:extLst>
              </a:tr>
              <a:tr h="384466">
                <a:tc>
                  <a:txBody>
                    <a:bodyPr/>
                    <a:lstStyle/>
                    <a:p>
                      <a:pPr marL="228600" indent="-228600">
                        <a:buAutoNum type="arabicPeriod"/>
                      </a:pPr>
                      <a:r>
                        <a:rPr lang="de-DE" sz="1100">
                          <a:latin typeface="Verdana" panose="020B0604030504040204" pitchFamily="34" charset="0"/>
                          <a:ea typeface="Verdana" panose="020B0604030504040204" pitchFamily="34" charset="0"/>
                        </a:rPr>
                        <a:t>Stunde</a:t>
                      </a:r>
                    </a:p>
                  </a:txBody>
                  <a:tcPr anchor="ctr"/>
                </a:tc>
                <a:tc>
                  <a:txBody>
                    <a:bodyPr/>
                    <a:lstStyle/>
                    <a:p>
                      <a:pPr algn="r"/>
                      <a:r>
                        <a:rPr lang="de-DE" sz="1100" b="1" dirty="0">
                          <a:latin typeface="Verdana" panose="020B0604030504040204" pitchFamily="34" charset="0"/>
                          <a:ea typeface="Verdana" panose="020B0604030504040204" pitchFamily="34" charset="0"/>
                        </a:rPr>
                        <a:t>25,00 €</a:t>
                      </a:r>
                    </a:p>
                  </a:txBody>
                  <a:tcPr anchor="ctr"/>
                </a:tc>
                <a:tc>
                  <a:txBody>
                    <a:bodyPr/>
                    <a:lstStyle/>
                    <a:p>
                      <a:pPr algn="r"/>
                      <a:r>
                        <a:rPr lang="de-DE" sz="1100" b="1" dirty="0">
                          <a:latin typeface="Verdana" panose="020B0604030504040204" pitchFamily="34" charset="0"/>
                          <a:ea typeface="Verdana" panose="020B0604030504040204" pitchFamily="34" charset="0"/>
                        </a:rPr>
                        <a:t>30,00 €</a:t>
                      </a:r>
                    </a:p>
                  </a:txBody>
                  <a:tcPr anchor="ctr"/>
                </a:tc>
                <a:tc>
                  <a:txBody>
                    <a:bodyPr/>
                    <a:lstStyle/>
                    <a:p>
                      <a:pPr algn="r"/>
                      <a:r>
                        <a:rPr lang="de-DE" sz="1100" b="1" dirty="0">
                          <a:latin typeface="Verdana" panose="020B0604030504040204" pitchFamily="34" charset="0"/>
                          <a:ea typeface="Verdana" panose="020B0604030504040204" pitchFamily="34" charset="0"/>
                        </a:rPr>
                        <a:t>35,00 €</a:t>
                      </a:r>
                    </a:p>
                  </a:txBody>
                  <a:tcPr anchor="ctr"/>
                </a:tc>
                <a:tc>
                  <a:txBody>
                    <a:bodyPr/>
                    <a:lstStyle/>
                    <a:p>
                      <a:pPr algn="r"/>
                      <a:r>
                        <a:rPr lang="de-DE" sz="1100" b="1" dirty="0">
                          <a:latin typeface="Verdana" panose="020B0604030504040204" pitchFamily="34" charset="0"/>
                          <a:ea typeface="Verdana" panose="020B0604030504040204" pitchFamily="34" charset="0"/>
                        </a:rPr>
                        <a:t>50,00 €</a:t>
                      </a:r>
                    </a:p>
                  </a:txBody>
                  <a:tcPr anchor="ctr"/>
                </a:tc>
                <a:tc>
                  <a:txBody>
                    <a:bodyPr/>
                    <a:lstStyle/>
                    <a:p>
                      <a:pPr algn="r"/>
                      <a:r>
                        <a:rPr lang="de-DE" sz="1100" b="1" dirty="0">
                          <a:latin typeface="Verdana" panose="020B0604030504040204" pitchFamily="34" charset="0"/>
                          <a:ea typeface="Verdana" panose="020B0604030504040204" pitchFamily="34" charset="0"/>
                        </a:rPr>
                        <a:t>62,50 €</a:t>
                      </a:r>
                    </a:p>
                  </a:txBody>
                  <a:tcPr anchor="ctr"/>
                </a:tc>
                <a:extLst>
                  <a:ext uri="{0D108BD9-81ED-4DB2-BD59-A6C34878D82A}">
                    <a16:rowId xmlns:a16="http://schemas.microsoft.com/office/drawing/2014/main" val="15656090"/>
                  </a:ext>
                </a:extLst>
              </a:tr>
              <a:tr h="384466">
                <a:tc>
                  <a:txBody>
                    <a:bodyPr/>
                    <a:lstStyle/>
                    <a:p>
                      <a:r>
                        <a:rPr lang="de-DE" sz="1100">
                          <a:latin typeface="Verdana" panose="020B0604030504040204" pitchFamily="34" charset="0"/>
                          <a:ea typeface="Verdana" panose="020B0604030504040204" pitchFamily="34" charset="0"/>
                        </a:rPr>
                        <a:t>weitere Std.</a:t>
                      </a:r>
                    </a:p>
                  </a:txBody>
                  <a:tcPr anchor="ctr"/>
                </a:tc>
                <a:tc>
                  <a:txBody>
                    <a:bodyPr/>
                    <a:lstStyle/>
                    <a:p>
                      <a:pPr algn="r"/>
                      <a:r>
                        <a:rPr lang="de-DE" sz="1100" b="1" dirty="0">
                          <a:latin typeface="Verdana" panose="020B0604030504040204" pitchFamily="34" charset="0"/>
                          <a:ea typeface="Verdana" panose="020B0604030504040204" pitchFamily="34" charset="0"/>
                        </a:rPr>
                        <a:t>12,50 €</a:t>
                      </a:r>
                    </a:p>
                  </a:txBody>
                  <a:tcPr anchor="ctr"/>
                </a:tc>
                <a:tc>
                  <a:txBody>
                    <a:bodyPr/>
                    <a:lstStyle/>
                    <a:p>
                      <a:pPr algn="r"/>
                      <a:r>
                        <a:rPr lang="de-DE" sz="1100" b="1" dirty="0">
                          <a:latin typeface="Verdana" panose="020B0604030504040204" pitchFamily="34" charset="0"/>
                          <a:ea typeface="Verdana" panose="020B0604030504040204" pitchFamily="34" charset="0"/>
                        </a:rPr>
                        <a:t>15,00 €</a:t>
                      </a:r>
                    </a:p>
                  </a:txBody>
                  <a:tcPr anchor="ctr"/>
                </a:tc>
                <a:tc>
                  <a:txBody>
                    <a:bodyPr/>
                    <a:lstStyle/>
                    <a:p>
                      <a:pPr algn="r"/>
                      <a:r>
                        <a:rPr lang="de-DE" sz="1100" b="1" dirty="0">
                          <a:latin typeface="Verdana" panose="020B0604030504040204" pitchFamily="34" charset="0"/>
                          <a:ea typeface="Verdana" panose="020B0604030504040204" pitchFamily="34" charset="0"/>
                        </a:rPr>
                        <a:t>17,50 €</a:t>
                      </a:r>
                    </a:p>
                  </a:txBody>
                  <a:tcPr anchor="ctr"/>
                </a:tc>
                <a:tc>
                  <a:txBody>
                    <a:bodyPr/>
                    <a:lstStyle/>
                    <a:p>
                      <a:pPr algn="r"/>
                      <a:r>
                        <a:rPr lang="de-DE" sz="1100" b="1" dirty="0">
                          <a:latin typeface="Verdana" panose="020B0604030504040204" pitchFamily="34" charset="0"/>
                          <a:ea typeface="Verdana" panose="020B0604030504040204" pitchFamily="34" charset="0"/>
                        </a:rPr>
                        <a:t>25,00 €</a:t>
                      </a:r>
                    </a:p>
                  </a:txBody>
                  <a:tcPr anchor="ctr"/>
                </a:tc>
                <a:tc>
                  <a:txBody>
                    <a:bodyPr/>
                    <a:lstStyle/>
                    <a:p>
                      <a:pPr algn="r"/>
                      <a:r>
                        <a:rPr lang="de-DE" sz="1100" b="1" dirty="0">
                          <a:latin typeface="Verdana" panose="020B0604030504040204" pitchFamily="34" charset="0"/>
                          <a:ea typeface="Verdana" panose="020B0604030504040204" pitchFamily="34" charset="0"/>
                        </a:rPr>
                        <a:t>31,25 €</a:t>
                      </a:r>
                    </a:p>
                  </a:txBody>
                  <a:tcPr anchor="ctr"/>
                </a:tc>
                <a:extLst>
                  <a:ext uri="{0D108BD9-81ED-4DB2-BD59-A6C34878D82A}">
                    <a16:rowId xmlns:a16="http://schemas.microsoft.com/office/drawing/2014/main" val="4073178290"/>
                  </a:ext>
                </a:extLst>
              </a:tr>
              <a:tr h="384466">
                <a:tc>
                  <a:txBody>
                    <a:bodyPr/>
                    <a:lstStyle/>
                    <a:p>
                      <a:r>
                        <a:rPr lang="de-DE" sz="1100">
                          <a:latin typeface="Verdana" panose="020B0604030504040204" pitchFamily="34" charset="0"/>
                          <a:ea typeface="Verdana" panose="020B0604030504040204" pitchFamily="34" charset="0"/>
                        </a:rPr>
                        <a:t>ganzer Tag</a:t>
                      </a:r>
                    </a:p>
                  </a:txBody>
                  <a:tcPr anchor="ctr"/>
                </a:tc>
                <a:tc>
                  <a:txBody>
                    <a:bodyPr/>
                    <a:lstStyle/>
                    <a:p>
                      <a:pPr algn="r"/>
                      <a:r>
                        <a:rPr lang="de-DE" sz="1100" b="1" dirty="0">
                          <a:latin typeface="Verdana" panose="020B0604030504040204" pitchFamily="34" charset="0"/>
                          <a:ea typeface="Verdana" panose="020B0604030504040204" pitchFamily="34" charset="0"/>
                        </a:rPr>
                        <a:t>112,50 €</a:t>
                      </a:r>
                    </a:p>
                  </a:txBody>
                  <a:tcPr anchor="ctr"/>
                </a:tc>
                <a:tc>
                  <a:txBody>
                    <a:bodyPr/>
                    <a:lstStyle/>
                    <a:p>
                      <a:pPr algn="r"/>
                      <a:r>
                        <a:rPr lang="de-DE" sz="1100" b="1" dirty="0">
                          <a:latin typeface="Verdana" panose="020B0604030504040204" pitchFamily="34" charset="0"/>
                          <a:ea typeface="Verdana" panose="020B0604030504040204" pitchFamily="34" charset="0"/>
                        </a:rPr>
                        <a:t>135,00 €</a:t>
                      </a:r>
                    </a:p>
                  </a:txBody>
                  <a:tcPr anchor="ctr"/>
                </a:tc>
                <a:tc>
                  <a:txBody>
                    <a:bodyPr/>
                    <a:lstStyle/>
                    <a:p>
                      <a:pPr algn="r"/>
                      <a:r>
                        <a:rPr lang="de-DE" sz="1100" b="1" dirty="0">
                          <a:latin typeface="Verdana" panose="020B0604030504040204" pitchFamily="34" charset="0"/>
                          <a:ea typeface="Verdana" panose="020B0604030504040204" pitchFamily="34" charset="0"/>
                        </a:rPr>
                        <a:t>157,50 €</a:t>
                      </a:r>
                    </a:p>
                  </a:txBody>
                  <a:tcPr anchor="ctr"/>
                </a:tc>
                <a:tc>
                  <a:txBody>
                    <a:bodyPr/>
                    <a:lstStyle/>
                    <a:p>
                      <a:pPr algn="r"/>
                      <a:r>
                        <a:rPr lang="de-DE" sz="1100" b="1" dirty="0">
                          <a:latin typeface="Verdana" panose="020B0604030504040204" pitchFamily="34" charset="0"/>
                          <a:ea typeface="Verdana" panose="020B0604030504040204" pitchFamily="34" charset="0"/>
                        </a:rPr>
                        <a:t>225,00 €</a:t>
                      </a:r>
                    </a:p>
                  </a:txBody>
                  <a:tcPr anchor="ctr"/>
                </a:tc>
                <a:tc>
                  <a:txBody>
                    <a:bodyPr/>
                    <a:lstStyle/>
                    <a:p>
                      <a:pPr algn="r"/>
                      <a:r>
                        <a:rPr lang="de-DE" sz="1100" b="1" dirty="0">
                          <a:latin typeface="Verdana" panose="020B0604030504040204" pitchFamily="34" charset="0"/>
                          <a:ea typeface="Verdana" panose="020B0604030504040204" pitchFamily="34" charset="0"/>
                        </a:rPr>
                        <a:t>281,25 €</a:t>
                      </a:r>
                    </a:p>
                  </a:txBody>
                  <a:tcPr anchor="ctr"/>
                </a:tc>
                <a:extLst>
                  <a:ext uri="{0D108BD9-81ED-4DB2-BD59-A6C34878D82A}">
                    <a16:rowId xmlns:a16="http://schemas.microsoft.com/office/drawing/2014/main" val="610232597"/>
                  </a:ext>
                </a:extLst>
              </a:tr>
              <a:tr h="384466">
                <a:tc>
                  <a:txBody>
                    <a:bodyPr/>
                    <a:lstStyle/>
                    <a:p>
                      <a:r>
                        <a:rPr lang="de-DE" sz="1100">
                          <a:latin typeface="Verdana" panose="020B0604030504040204" pitchFamily="34" charset="0"/>
                          <a:ea typeface="Verdana" panose="020B0604030504040204" pitchFamily="34" charset="0"/>
                        </a:rPr>
                        <a:t>Abendpauschale</a:t>
                      </a:r>
                    </a:p>
                  </a:txBody>
                  <a:tcPr anchor="ctr"/>
                </a:tc>
                <a:tc>
                  <a:txBody>
                    <a:bodyPr/>
                    <a:lstStyle/>
                    <a:p>
                      <a:pPr algn="r"/>
                      <a:r>
                        <a:rPr lang="de-DE" sz="1100" b="1" dirty="0">
                          <a:latin typeface="Verdana" panose="020B0604030504040204" pitchFamily="34" charset="0"/>
                          <a:ea typeface="Verdana" panose="020B0604030504040204" pitchFamily="34" charset="0"/>
                        </a:rPr>
                        <a:t>50,00 €</a:t>
                      </a:r>
                    </a:p>
                  </a:txBody>
                  <a:tcPr anchor="ctr"/>
                </a:tc>
                <a:tc>
                  <a:txBody>
                    <a:bodyPr/>
                    <a:lstStyle/>
                    <a:p>
                      <a:pPr algn="r"/>
                      <a:r>
                        <a:rPr lang="de-DE" sz="1100" b="1" dirty="0">
                          <a:latin typeface="Verdana" panose="020B0604030504040204" pitchFamily="34" charset="0"/>
                          <a:ea typeface="Verdana" panose="020B0604030504040204" pitchFamily="34" charset="0"/>
                        </a:rPr>
                        <a:t>60,00 €</a:t>
                      </a:r>
                    </a:p>
                  </a:txBody>
                  <a:tcPr anchor="ctr"/>
                </a:tc>
                <a:tc>
                  <a:txBody>
                    <a:bodyPr/>
                    <a:lstStyle/>
                    <a:p>
                      <a:pPr algn="r"/>
                      <a:r>
                        <a:rPr lang="de-DE" sz="1100" b="1" dirty="0">
                          <a:latin typeface="Verdana" panose="020B0604030504040204" pitchFamily="34" charset="0"/>
                          <a:ea typeface="Verdana" panose="020B0604030504040204" pitchFamily="34" charset="0"/>
                        </a:rPr>
                        <a:t>70,00 €</a:t>
                      </a:r>
                    </a:p>
                  </a:txBody>
                  <a:tcPr anchor="ctr"/>
                </a:tc>
                <a:tc>
                  <a:txBody>
                    <a:bodyPr/>
                    <a:lstStyle/>
                    <a:p>
                      <a:pPr algn="r"/>
                      <a:r>
                        <a:rPr lang="de-DE" sz="1100" b="1" dirty="0">
                          <a:latin typeface="Verdana" panose="020B0604030504040204" pitchFamily="34" charset="0"/>
                          <a:ea typeface="Verdana" panose="020B0604030504040204" pitchFamily="34" charset="0"/>
                        </a:rPr>
                        <a:t>100,00 €</a:t>
                      </a:r>
                    </a:p>
                  </a:txBody>
                  <a:tcPr anchor="ctr"/>
                </a:tc>
                <a:tc>
                  <a:txBody>
                    <a:bodyPr/>
                    <a:lstStyle/>
                    <a:p>
                      <a:pPr algn="r"/>
                      <a:r>
                        <a:rPr lang="de-DE" sz="1100" b="1" dirty="0">
                          <a:latin typeface="Verdana" panose="020B0604030504040204" pitchFamily="34" charset="0"/>
                          <a:ea typeface="Verdana" panose="020B0604030504040204" pitchFamily="34" charset="0"/>
                        </a:rPr>
                        <a:t>125,00 €</a:t>
                      </a:r>
                    </a:p>
                  </a:txBody>
                  <a:tcPr anchor="ctr"/>
                </a:tc>
                <a:extLst>
                  <a:ext uri="{0D108BD9-81ED-4DB2-BD59-A6C34878D82A}">
                    <a16:rowId xmlns:a16="http://schemas.microsoft.com/office/drawing/2014/main" val="756385783"/>
                  </a:ext>
                </a:extLst>
              </a:tr>
              <a:tr h="384466">
                <a:tc>
                  <a:txBody>
                    <a:bodyPr/>
                    <a:lstStyle/>
                    <a:p>
                      <a:pPr marL="0" marR="0" lvl="0" indent="0" algn="l" defTabSz="1008400" rtl="0" eaLnBrk="1" fontAlgn="auto" latinLnBrk="0" hangingPunct="1">
                        <a:lnSpc>
                          <a:spcPct val="100000"/>
                        </a:lnSpc>
                        <a:spcBef>
                          <a:spcPts val="0"/>
                        </a:spcBef>
                        <a:spcAft>
                          <a:spcPts val="0"/>
                        </a:spcAft>
                        <a:buClrTx/>
                        <a:buSzTx/>
                        <a:buFontTx/>
                        <a:buNone/>
                        <a:tabLst/>
                        <a:defRPr/>
                      </a:pPr>
                      <a:r>
                        <a:rPr lang="de-DE" sz="1100">
                          <a:latin typeface="Verdana" panose="020B0604030504040204" pitchFamily="34" charset="0"/>
                          <a:ea typeface="Verdana" panose="020B0604030504040204" pitchFamily="34" charset="0"/>
                        </a:rPr>
                        <a:t>Sa.-/So.-Pauschale</a:t>
                      </a:r>
                    </a:p>
                  </a:txBody>
                  <a:tcPr anchor="ctr"/>
                </a:tc>
                <a:tc>
                  <a:txBody>
                    <a:bodyPr/>
                    <a:lstStyle/>
                    <a:p>
                      <a:pPr algn="r"/>
                      <a:r>
                        <a:rPr lang="de-DE" sz="1100" b="1" dirty="0">
                          <a:latin typeface="Verdana" panose="020B0604030504040204" pitchFamily="34" charset="0"/>
                          <a:ea typeface="Verdana" panose="020B0604030504040204" pitchFamily="34" charset="0"/>
                        </a:rPr>
                        <a:t>62,50 €</a:t>
                      </a:r>
                    </a:p>
                  </a:txBody>
                  <a:tcPr anchor="ctr"/>
                </a:tc>
                <a:tc>
                  <a:txBody>
                    <a:bodyPr/>
                    <a:lstStyle/>
                    <a:p>
                      <a:pPr algn="r"/>
                      <a:r>
                        <a:rPr lang="de-DE" sz="1100" b="1" dirty="0">
                          <a:latin typeface="Verdana" panose="020B0604030504040204" pitchFamily="34" charset="0"/>
                          <a:ea typeface="Verdana" panose="020B0604030504040204" pitchFamily="34" charset="0"/>
                        </a:rPr>
                        <a:t>75,00 €</a:t>
                      </a:r>
                    </a:p>
                  </a:txBody>
                  <a:tcPr anchor="ctr"/>
                </a:tc>
                <a:tc>
                  <a:txBody>
                    <a:bodyPr/>
                    <a:lstStyle/>
                    <a:p>
                      <a:pPr algn="r"/>
                      <a:r>
                        <a:rPr lang="de-DE" sz="1100" b="1" dirty="0">
                          <a:latin typeface="Verdana" panose="020B0604030504040204" pitchFamily="34" charset="0"/>
                          <a:ea typeface="Verdana" panose="020B0604030504040204" pitchFamily="34" charset="0"/>
                        </a:rPr>
                        <a:t>87,50 €</a:t>
                      </a:r>
                    </a:p>
                  </a:txBody>
                  <a:tcPr anchor="ctr"/>
                </a:tc>
                <a:tc>
                  <a:txBody>
                    <a:bodyPr/>
                    <a:lstStyle/>
                    <a:p>
                      <a:pPr algn="r"/>
                      <a:r>
                        <a:rPr lang="de-DE" sz="1100" b="1" dirty="0">
                          <a:latin typeface="Verdana" panose="020B0604030504040204" pitchFamily="34" charset="0"/>
                          <a:ea typeface="Verdana" panose="020B0604030504040204" pitchFamily="34" charset="0"/>
                        </a:rPr>
                        <a:t>125,00 €</a:t>
                      </a:r>
                    </a:p>
                  </a:txBody>
                  <a:tcPr anchor="ctr"/>
                </a:tc>
                <a:tc>
                  <a:txBody>
                    <a:bodyPr/>
                    <a:lstStyle/>
                    <a:p>
                      <a:pPr algn="r"/>
                      <a:r>
                        <a:rPr lang="de-DE" sz="1100" b="1" dirty="0">
                          <a:latin typeface="Verdana" panose="020B0604030504040204" pitchFamily="34" charset="0"/>
                          <a:ea typeface="Verdana" panose="020B0604030504040204" pitchFamily="34" charset="0"/>
                        </a:rPr>
                        <a:t>156,25 €</a:t>
                      </a:r>
                    </a:p>
                  </a:txBody>
                  <a:tcPr anchor="ctr"/>
                </a:tc>
                <a:extLst>
                  <a:ext uri="{0D108BD9-81ED-4DB2-BD59-A6C34878D82A}">
                    <a16:rowId xmlns:a16="http://schemas.microsoft.com/office/drawing/2014/main" val="2761120897"/>
                  </a:ext>
                </a:extLst>
              </a:tr>
              <a:tr h="384466">
                <a:tc>
                  <a:txBody>
                    <a:bodyPr/>
                    <a:lstStyle/>
                    <a:p>
                      <a:pPr marL="0" marR="0" lvl="0" indent="0" algn="l" defTabSz="1008400" rtl="0" eaLnBrk="1" fontAlgn="auto" latinLnBrk="0" hangingPunct="1">
                        <a:lnSpc>
                          <a:spcPct val="100000"/>
                        </a:lnSpc>
                        <a:spcBef>
                          <a:spcPts val="0"/>
                        </a:spcBef>
                        <a:spcAft>
                          <a:spcPts val="0"/>
                        </a:spcAft>
                        <a:buClrTx/>
                        <a:buSzTx/>
                        <a:buFontTx/>
                        <a:buNone/>
                        <a:tabLst/>
                        <a:defRPr/>
                      </a:pPr>
                      <a:r>
                        <a:rPr lang="de-DE" sz="1100">
                          <a:latin typeface="Verdana" panose="020B0604030504040204" pitchFamily="34" charset="0"/>
                          <a:ea typeface="Verdana" panose="020B0604030504040204" pitchFamily="34" charset="0"/>
                        </a:rPr>
                        <a:t>Wochenendpauschale</a:t>
                      </a:r>
                    </a:p>
                  </a:txBody>
                  <a:tcPr anchor="ctr"/>
                </a:tc>
                <a:tc>
                  <a:txBody>
                    <a:bodyPr/>
                    <a:lstStyle/>
                    <a:p>
                      <a:pPr algn="r"/>
                      <a:r>
                        <a:rPr lang="de-DE" sz="1100" b="1" dirty="0">
                          <a:latin typeface="Verdana" panose="020B0604030504040204" pitchFamily="34" charset="0"/>
                          <a:ea typeface="Verdana" panose="020B0604030504040204" pitchFamily="34" charset="0"/>
                        </a:rPr>
                        <a:t>112,50 €</a:t>
                      </a:r>
                    </a:p>
                  </a:txBody>
                  <a:tcPr anchor="ctr"/>
                </a:tc>
                <a:tc>
                  <a:txBody>
                    <a:bodyPr/>
                    <a:lstStyle/>
                    <a:p>
                      <a:pPr algn="r"/>
                      <a:r>
                        <a:rPr lang="de-DE" sz="1100" b="1" dirty="0">
                          <a:latin typeface="Verdana" panose="020B0604030504040204" pitchFamily="34" charset="0"/>
                          <a:ea typeface="Verdana" panose="020B0604030504040204" pitchFamily="34" charset="0"/>
                        </a:rPr>
                        <a:t>135,00 €</a:t>
                      </a:r>
                    </a:p>
                  </a:txBody>
                  <a:tcPr anchor="ctr"/>
                </a:tc>
                <a:tc>
                  <a:txBody>
                    <a:bodyPr/>
                    <a:lstStyle/>
                    <a:p>
                      <a:pPr algn="r"/>
                      <a:r>
                        <a:rPr lang="de-DE" sz="1100" b="1" dirty="0">
                          <a:latin typeface="Verdana" panose="020B0604030504040204" pitchFamily="34" charset="0"/>
                          <a:ea typeface="Verdana" panose="020B0604030504040204" pitchFamily="34" charset="0"/>
                        </a:rPr>
                        <a:t>157,50 €</a:t>
                      </a:r>
                    </a:p>
                  </a:txBody>
                  <a:tcPr anchor="ctr"/>
                </a:tc>
                <a:tc>
                  <a:txBody>
                    <a:bodyPr/>
                    <a:lstStyle/>
                    <a:p>
                      <a:pPr algn="r"/>
                      <a:r>
                        <a:rPr lang="de-DE" sz="1100" b="1" dirty="0">
                          <a:latin typeface="Verdana" panose="020B0604030504040204" pitchFamily="34" charset="0"/>
                          <a:ea typeface="Verdana" panose="020B0604030504040204" pitchFamily="34" charset="0"/>
                        </a:rPr>
                        <a:t>225,00 €</a:t>
                      </a:r>
                    </a:p>
                  </a:txBody>
                  <a:tcPr anchor="ctr"/>
                </a:tc>
                <a:tc>
                  <a:txBody>
                    <a:bodyPr/>
                    <a:lstStyle/>
                    <a:p>
                      <a:pPr algn="r"/>
                      <a:r>
                        <a:rPr lang="de-DE" sz="1100" b="1">
                          <a:latin typeface="Verdana" panose="020B0604030504040204" pitchFamily="34" charset="0"/>
                          <a:ea typeface="Verdana" panose="020B0604030504040204" pitchFamily="34" charset="0"/>
                        </a:rPr>
                        <a:t>281,25 </a:t>
                      </a:r>
                      <a:r>
                        <a:rPr lang="de-DE" sz="1100" b="1" dirty="0">
                          <a:latin typeface="Verdana" panose="020B0604030504040204" pitchFamily="34" charset="0"/>
                          <a:ea typeface="Verdana" panose="020B0604030504040204" pitchFamily="34" charset="0"/>
                        </a:rPr>
                        <a:t>€</a:t>
                      </a:r>
                    </a:p>
                  </a:txBody>
                  <a:tcPr anchor="ctr"/>
                </a:tc>
                <a:extLst>
                  <a:ext uri="{0D108BD9-81ED-4DB2-BD59-A6C34878D82A}">
                    <a16:rowId xmlns:a16="http://schemas.microsoft.com/office/drawing/2014/main" val="3247985962"/>
                  </a:ext>
                </a:extLst>
              </a:tr>
            </a:tbl>
          </a:graphicData>
        </a:graphic>
      </p:graphicFrame>
      <p:sp>
        <p:nvSpPr>
          <p:cNvPr id="7" name="object 5">
            <a:extLst>
              <a:ext uri="{FF2B5EF4-FFF2-40B4-BE49-F238E27FC236}">
                <a16:creationId xmlns:a16="http://schemas.microsoft.com/office/drawing/2014/main" id="{3CB00BFA-CD34-3567-B86B-75012F749D35}"/>
              </a:ext>
            </a:extLst>
          </p:cNvPr>
          <p:cNvSpPr txBox="1"/>
          <p:nvPr/>
        </p:nvSpPr>
        <p:spPr>
          <a:xfrm>
            <a:off x="3996000" y="512153"/>
            <a:ext cx="6280275" cy="282129"/>
          </a:xfrm>
          <a:prstGeom prst="rect">
            <a:avLst/>
          </a:prstGeom>
        </p:spPr>
        <p:txBody>
          <a:bodyPr vert="horz" wrap="square" lIns="0" tIns="50800" rIns="0" bIns="0" rtlCol="0">
            <a:spAutoFit/>
          </a:bodyPr>
          <a:lstStyle/>
          <a:p>
            <a:pPr marL="12700" defTabSz="914400">
              <a:spcBef>
                <a:spcPts val="400"/>
              </a:spcBef>
            </a:pPr>
            <a:r>
              <a:rPr lang="de-DE" sz="1500" b="1" kern="0">
                <a:solidFill>
                  <a:srgbClr val="C1AF2B"/>
                </a:solidFill>
                <a:latin typeface="Verdana"/>
                <a:cs typeface="Verdana"/>
              </a:rPr>
              <a:t>Übersicht aller Räume</a:t>
            </a:r>
            <a:endParaRPr lang="de-DE" sz="1000" kern="0" spc="-10">
              <a:solidFill>
                <a:srgbClr val="231F20"/>
              </a:solidFill>
              <a:latin typeface="Verdana"/>
              <a:cs typeface="Verdana"/>
            </a:endParaRPr>
          </a:p>
        </p:txBody>
      </p:sp>
      <p:sp>
        <p:nvSpPr>
          <p:cNvPr id="8" name="Textfeld 7">
            <a:extLst>
              <a:ext uri="{FF2B5EF4-FFF2-40B4-BE49-F238E27FC236}">
                <a16:creationId xmlns:a16="http://schemas.microsoft.com/office/drawing/2014/main" id="{5317D245-ADE5-BDD7-EE65-6886E3D39983}"/>
              </a:ext>
            </a:extLst>
          </p:cNvPr>
          <p:cNvSpPr txBox="1"/>
          <p:nvPr/>
        </p:nvSpPr>
        <p:spPr>
          <a:xfrm>
            <a:off x="3902399" y="4337372"/>
            <a:ext cx="6280275" cy="2287806"/>
          </a:xfrm>
          <a:prstGeom prst="rect">
            <a:avLst/>
          </a:prstGeom>
          <a:noFill/>
        </p:spPr>
        <p:txBody>
          <a:bodyPr wrap="square" rtlCol="0">
            <a:spAutoFit/>
          </a:bodyPr>
          <a:lstStyle/>
          <a:p>
            <a:pPr marL="14400">
              <a:spcAft>
                <a:spcPts val="800"/>
              </a:spcAft>
              <a:buClr>
                <a:srgbClr val="002A4A"/>
              </a:buClr>
            </a:pPr>
            <a:r>
              <a:rPr lang="de-DE" sz="800">
                <a:solidFill>
                  <a:srgbClr val="002A4A"/>
                </a:solidFill>
                <a:latin typeface="Verdana" panose="020B0604030504040204" pitchFamily="34" charset="0"/>
                <a:ea typeface="Verdana" panose="020B0604030504040204" pitchFamily="34" charset="0"/>
              </a:rPr>
              <a:t>*außer bei Coworking und Virtual Office Basic</a:t>
            </a:r>
          </a:p>
          <a:p>
            <a:pPr marL="185850" indent="-171450">
              <a:spcAft>
                <a:spcPts val="800"/>
              </a:spcAft>
              <a:buClr>
                <a:srgbClr val="002A4A"/>
              </a:buClr>
              <a:buFont typeface="Verdana" panose="020B0604030504040204" pitchFamily="34" charset="0"/>
              <a:buChar char="●"/>
            </a:pPr>
            <a:r>
              <a:rPr lang="de-DE" sz="1100">
                <a:solidFill>
                  <a:srgbClr val="002A4A"/>
                </a:solidFill>
                <a:latin typeface="Verdana" panose="020B0604030504040204" pitchFamily="34" charset="0"/>
                <a:ea typeface="Verdana" panose="020B0604030504040204" pitchFamily="34" charset="0"/>
              </a:rPr>
              <a:t>Keine Extrakosten für Präsentationstechnik</a:t>
            </a:r>
          </a:p>
          <a:p>
            <a:pPr marL="185850" indent="-171450">
              <a:spcAft>
                <a:spcPts val="800"/>
              </a:spcAft>
              <a:buClr>
                <a:srgbClr val="002A4A"/>
              </a:buClr>
              <a:buFont typeface="Verdana" panose="020B0604030504040204" pitchFamily="34" charset="0"/>
              <a:buChar char="●"/>
            </a:pPr>
            <a:r>
              <a:rPr lang="de-DE" sz="1100" kern="0">
                <a:solidFill>
                  <a:srgbClr val="002A4A"/>
                </a:solidFill>
                <a:latin typeface="Verdana"/>
              </a:rPr>
              <a:t>Auf Wunsch mit einer unserer günstigen Getränkepauschalen</a:t>
            </a:r>
            <a:br>
              <a:rPr lang="de-DE" sz="1100" kern="0">
                <a:solidFill>
                  <a:srgbClr val="002A4A"/>
                </a:solidFill>
                <a:latin typeface="Verdana"/>
              </a:rPr>
            </a:br>
            <a:r>
              <a:rPr lang="de-DE" sz="1100" kern="0">
                <a:solidFill>
                  <a:srgbClr val="002A4A"/>
                </a:solidFill>
                <a:latin typeface="Verdana"/>
              </a:rPr>
              <a:t>(Alternativ im Selfservice aus unserem Bistro)</a:t>
            </a:r>
          </a:p>
          <a:p>
            <a:pPr marL="185850" indent="-171450">
              <a:spcAft>
                <a:spcPts val="800"/>
              </a:spcAft>
              <a:buClr>
                <a:srgbClr val="002A4A"/>
              </a:buClr>
              <a:buFont typeface="Verdana" panose="020B0604030504040204" pitchFamily="34" charset="0"/>
              <a:buChar char="●"/>
            </a:pPr>
            <a:r>
              <a:rPr lang="de-DE" sz="1100">
                <a:solidFill>
                  <a:srgbClr val="002A4A"/>
                </a:solidFill>
                <a:latin typeface="Verdana" panose="020B0604030504040204" pitchFamily="34" charset="0"/>
                <a:ea typeface="Verdana" panose="020B0604030504040204" pitchFamily="34" charset="0"/>
              </a:rPr>
              <a:t>Nutzung auch außerhalb unserer Servicezeiten (nach Absprache)</a:t>
            </a:r>
          </a:p>
          <a:p>
            <a:pPr marL="185850" indent="-171450">
              <a:spcAft>
                <a:spcPts val="800"/>
              </a:spcAft>
              <a:buClr>
                <a:srgbClr val="002A4A"/>
              </a:buClr>
              <a:buFont typeface="Verdana" panose="020B0604030504040204" pitchFamily="34" charset="0"/>
              <a:buChar char="●"/>
            </a:pPr>
            <a:r>
              <a:rPr lang="de-DE" sz="1100">
                <a:solidFill>
                  <a:srgbClr val="002A4A"/>
                </a:solidFill>
                <a:latin typeface="Verdana" panose="020B0604030504040204" pitchFamily="34" charset="0"/>
                <a:ea typeface="Verdana" panose="020B0604030504040204" pitchFamily="34" charset="0"/>
              </a:rPr>
              <a:t>Günstige Pauschalen am Abend oder an Wochenenden</a:t>
            </a:r>
          </a:p>
          <a:p>
            <a:pPr marL="185850" indent="-171450">
              <a:spcAft>
                <a:spcPts val="800"/>
              </a:spcAft>
              <a:buClr>
                <a:srgbClr val="002A4A"/>
              </a:buClr>
              <a:buFont typeface="Verdana" panose="020B0604030504040204" pitchFamily="34" charset="0"/>
              <a:buChar char="●"/>
            </a:pPr>
            <a:r>
              <a:rPr lang="de-DE" sz="1100">
                <a:solidFill>
                  <a:srgbClr val="002A4A"/>
                </a:solidFill>
                <a:latin typeface="Verdana" panose="020B0604030504040204" pitchFamily="34" charset="0"/>
                <a:ea typeface="Verdana" panose="020B0604030504040204" pitchFamily="34" charset="0"/>
              </a:rPr>
              <a:t>Raum #11 und #39 in U-Form, Umrüstung der Räume optional möglich</a:t>
            </a:r>
          </a:p>
          <a:p>
            <a:pPr marL="185850" indent="-171450">
              <a:spcAft>
                <a:spcPts val="800"/>
              </a:spcAft>
              <a:buClr>
                <a:srgbClr val="002A4A"/>
              </a:buClr>
              <a:buFont typeface="Verdana" panose="020B0604030504040204" pitchFamily="34" charset="0"/>
              <a:buChar char="●"/>
            </a:pPr>
            <a:r>
              <a:rPr lang="de-DE" sz="1100">
                <a:solidFill>
                  <a:srgbClr val="002A4A"/>
                </a:solidFill>
                <a:latin typeface="Verdana" panose="020B0604030504040204" pitchFamily="34" charset="0"/>
                <a:ea typeface="Verdana" panose="020B0604030504040204" pitchFamily="34" charset="0"/>
              </a:rPr>
              <a:t>Auf Wunsch individuelles Catering</a:t>
            </a:r>
          </a:p>
          <a:p>
            <a:pPr marL="185850" indent="-171450">
              <a:spcAft>
                <a:spcPts val="800"/>
              </a:spcAft>
              <a:buClr>
                <a:srgbClr val="002A4A"/>
              </a:buClr>
              <a:buFont typeface="Verdana" panose="020B0604030504040204" pitchFamily="34" charset="0"/>
              <a:buChar char="●"/>
            </a:pPr>
            <a:r>
              <a:rPr lang="de-DE" sz="1100">
                <a:solidFill>
                  <a:srgbClr val="002A4A"/>
                </a:solidFill>
                <a:latin typeface="Verdana" panose="020B0604030504040204" pitchFamily="34" charset="0"/>
                <a:ea typeface="Verdana" panose="020B0604030504040204" pitchFamily="34" charset="0"/>
              </a:rPr>
              <a:t>Die Ausstattung der Räume findest Du im Buchungsportal oder ruf uns gerne an</a:t>
            </a:r>
          </a:p>
        </p:txBody>
      </p:sp>
      <p:sp>
        <p:nvSpPr>
          <p:cNvPr id="4" name="Textfeld 3">
            <a:extLst>
              <a:ext uri="{FF2B5EF4-FFF2-40B4-BE49-F238E27FC236}">
                <a16:creationId xmlns:a16="http://schemas.microsoft.com/office/drawing/2014/main" id="{A2FA7CB9-AC96-710D-FEDB-24B63C3DE768}"/>
              </a:ext>
            </a:extLst>
          </p:cNvPr>
          <p:cNvSpPr txBox="1"/>
          <p:nvPr/>
        </p:nvSpPr>
        <p:spPr>
          <a:xfrm>
            <a:off x="3902399" y="901765"/>
            <a:ext cx="6280275" cy="261610"/>
          </a:xfrm>
          <a:prstGeom prst="rect">
            <a:avLst/>
          </a:prstGeom>
          <a:noFill/>
        </p:spPr>
        <p:txBody>
          <a:bodyPr wrap="square" rtlCol="0">
            <a:spAutoFit/>
          </a:bodyPr>
          <a:lstStyle/>
          <a:p>
            <a:pPr marL="14400">
              <a:spcAft>
                <a:spcPts val="800"/>
              </a:spcAft>
              <a:buClr>
                <a:srgbClr val="002A4A"/>
              </a:buClr>
            </a:pPr>
            <a:r>
              <a:rPr lang="de-DE" sz="1100" b="1">
                <a:solidFill>
                  <a:srgbClr val="002A4A"/>
                </a:solidFill>
                <a:latin typeface="Verdana" panose="020B0604030504040204" pitchFamily="34" charset="0"/>
                <a:ea typeface="Verdana" panose="020B0604030504040204" pitchFamily="34" charset="0"/>
              </a:rPr>
              <a:t>Vertragskunden</a:t>
            </a:r>
            <a:r>
              <a:rPr lang="de-DE" sz="900" b="1">
                <a:solidFill>
                  <a:srgbClr val="002A4A"/>
                </a:solidFill>
                <a:latin typeface="Verdana" panose="020B0604030504040204" pitchFamily="34" charset="0"/>
                <a:ea typeface="Verdana" panose="020B0604030504040204" pitchFamily="34" charset="0"/>
              </a:rPr>
              <a:t>*</a:t>
            </a:r>
            <a:r>
              <a:rPr lang="de-DE" sz="1100" b="1">
                <a:solidFill>
                  <a:srgbClr val="002A4A"/>
                </a:solidFill>
                <a:latin typeface="Verdana" panose="020B0604030504040204" pitchFamily="34" charset="0"/>
                <a:ea typeface="Verdana" panose="020B0604030504040204" pitchFamily="34" charset="0"/>
              </a:rPr>
              <a:t> erhalten auf alle Preise 20% Nachlass</a:t>
            </a:r>
            <a:endParaRPr lang="de-DE" sz="1100">
              <a:solidFill>
                <a:srgbClr val="002A4A"/>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4039387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4D5BD94C-44D1-BAA5-5726-6661E08D53AE}"/>
              </a:ext>
            </a:extLst>
          </p:cNvPr>
          <p:cNvSpPr txBox="1"/>
          <p:nvPr/>
        </p:nvSpPr>
        <p:spPr>
          <a:xfrm>
            <a:off x="450000" y="7169404"/>
            <a:ext cx="1836000" cy="151323"/>
          </a:xfrm>
          <a:prstGeom prst="rect">
            <a:avLst/>
          </a:prstGeom>
        </p:spPr>
        <p:txBody>
          <a:bodyPr vert="horz" wrap="square" lIns="0" tIns="12700" rIns="0" bIns="0" rtlCol="0">
            <a:spAutoFit/>
          </a:bodyPr>
          <a:lstStyle/>
          <a:p>
            <a:pPr marL="12700" defTabSz="914400">
              <a:spcBef>
                <a:spcPts val="100"/>
              </a:spcBef>
            </a:pPr>
            <a:r>
              <a:rPr sz="900" kern="0" dirty="0" err="1">
                <a:solidFill>
                  <a:srgbClr val="FFFFFF"/>
                </a:solidFill>
                <a:latin typeface="Verdana"/>
                <a:cs typeface="Verdana"/>
              </a:rPr>
              <a:t>Preisliste</a:t>
            </a:r>
            <a:r>
              <a:rPr sz="900" kern="0" dirty="0">
                <a:solidFill>
                  <a:srgbClr val="FFFFFF"/>
                </a:solidFill>
                <a:latin typeface="Verdana"/>
                <a:cs typeface="Verdana"/>
              </a:rPr>
              <a:t> / Stand </a:t>
            </a:r>
            <a:r>
              <a:rPr lang="de-DE" sz="900" kern="0" dirty="0">
                <a:solidFill>
                  <a:srgbClr val="FFFFFF"/>
                </a:solidFill>
                <a:latin typeface="Verdana"/>
                <a:cs typeface="Verdana"/>
              </a:rPr>
              <a:t>01.01.2024</a:t>
            </a:r>
            <a:endParaRPr sz="900" kern="0" dirty="0">
              <a:solidFill>
                <a:sysClr val="windowText" lastClr="000000"/>
              </a:solidFill>
              <a:latin typeface="Verdana"/>
              <a:cs typeface="Verdana"/>
            </a:endParaRPr>
          </a:p>
        </p:txBody>
      </p:sp>
      <p:sp>
        <p:nvSpPr>
          <p:cNvPr id="2" name="Textfeld 1">
            <a:extLst>
              <a:ext uri="{FF2B5EF4-FFF2-40B4-BE49-F238E27FC236}">
                <a16:creationId xmlns:a16="http://schemas.microsoft.com/office/drawing/2014/main" id="{C0C688FD-C68D-A60B-E86C-18324E3B7FC1}"/>
              </a:ext>
            </a:extLst>
          </p:cNvPr>
          <p:cNvSpPr txBox="1"/>
          <p:nvPr/>
        </p:nvSpPr>
        <p:spPr>
          <a:xfrm>
            <a:off x="329818" y="5080673"/>
            <a:ext cx="2976908" cy="1809150"/>
          </a:xfrm>
          <a:prstGeom prst="rect">
            <a:avLst/>
          </a:prstGeom>
          <a:noFill/>
        </p:spPr>
        <p:txBody>
          <a:bodyPr wrap="square" rtlCol="0">
            <a:spAutoFit/>
          </a:bodyPr>
          <a:lstStyle/>
          <a:p>
            <a:pPr marL="14400">
              <a:lnSpc>
                <a:spcPct val="107000"/>
              </a:lnSpc>
              <a:spcBef>
                <a:spcPts val="80"/>
              </a:spcBef>
            </a:pPr>
            <a:r>
              <a:rPr lang="de-DE" sz="1100">
                <a:solidFill>
                  <a:schemeClr val="bg1"/>
                </a:solidFill>
                <a:latin typeface="Verdana" panose="020B0604030504040204" pitchFamily="34" charset="0"/>
                <a:ea typeface="Verdana" panose="020B0604030504040204" pitchFamily="34" charset="0"/>
              </a:rPr>
              <a:t>ecos </a:t>
            </a:r>
            <a:r>
              <a:rPr lang="de-DE" sz="1100" err="1">
                <a:solidFill>
                  <a:schemeClr val="bg1"/>
                </a:solidFill>
                <a:latin typeface="Verdana" panose="020B0604030504040204" pitchFamily="34" charset="0"/>
                <a:ea typeface="Verdana" panose="020B0604030504040204" pitchFamily="34" charset="0"/>
              </a:rPr>
              <a:t>work</a:t>
            </a:r>
            <a:r>
              <a:rPr lang="de-DE" sz="1100">
                <a:solidFill>
                  <a:schemeClr val="bg1"/>
                </a:solidFill>
                <a:latin typeface="Verdana" panose="020B0604030504040204" pitchFamily="34" charset="0"/>
                <a:ea typeface="Verdana" panose="020B0604030504040204" pitchFamily="34" charset="0"/>
              </a:rPr>
              <a:t> </a:t>
            </a:r>
            <a:r>
              <a:rPr lang="de-DE" sz="1100" err="1">
                <a:solidFill>
                  <a:schemeClr val="bg1"/>
                </a:solidFill>
                <a:latin typeface="Verdana" panose="020B0604030504040204" pitchFamily="34" charset="0"/>
                <a:ea typeface="Verdana" panose="020B0604030504040204" pitchFamily="34" charset="0"/>
              </a:rPr>
              <a:t>spaces</a:t>
            </a:r>
            <a:r>
              <a:rPr lang="de-DE" sz="1100">
                <a:solidFill>
                  <a:schemeClr val="bg1"/>
                </a:solidFill>
                <a:latin typeface="Verdana" panose="020B0604030504040204" pitchFamily="34" charset="0"/>
                <a:ea typeface="Verdana" panose="020B0604030504040204" pitchFamily="34" charset="0"/>
              </a:rPr>
              <a:t> Hannover Nord</a:t>
            </a:r>
          </a:p>
          <a:p>
            <a:pPr marL="14400">
              <a:lnSpc>
                <a:spcPct val="107000"/>
              </a:lnSpc>
              <a:spcBef>
                <a:spcPts val="80"/>
              </a:spcBef>
            </a:pPr>
            <a:r>
              <a:rPr lang="de-DE" sz="1100">
                <a:solidFill>
                  <a:schemeClr val="bg1"/>
                </a:solidFill>
                <a:latin typeface="Verdana" panose="020B0604030504040204" pitchFamily="34" charset="0"/>
                <a:ea typeface="Verdana" panose="020B0604030504040204" pitchFamily="34" charset="0"/>
              </a:rPr>
              <a:t>Vahrenwalder Straße 269 A</a:t>
            </a:r>
          </a:p>
          <a:p>
            <a:pPr marL="14400">
              <a:lnSpc>
                <a:spcPct val="107000"/>
              </a:lnSpc>
              <a:spcBef>
                <a:spcPts val="80"/>
              </a:spcBef>
            </a:pPr>
            <a:r>
              <a:rPr lang="de-DE" sz="1100">
                <a:solidFill>
                  <a:schemeClr val="bg1"/>
                </a:solidFill>
                <a:latin typeface="Verdana" panose="020B0604030504040204" pitchFamily="34" charset="0"/>
                <a:ea typeface="Verdana" panose="020B0604030504040204" pitchFamily="34" charset="0"/>
              </a:rPr>
              <a:t>30179 Hannover</a:t>
            </a:r>
          </a:p>
          <a:p>
            <a:pPr marL="14400">
              <a:lnSpc>
                <a:spcPct val="107000"/>
              </a:lnSpc>
              <a:spcBef>
                <a:spcPts val="80"/>
              </a:spcBef>
            </a:pPr>
            <a:endParaRPr lang="de-DE" sz="1100">
              <a:solidFill>
                <a:schemeClr val="bg1"/>
              </a:solidFill>
              <a:latin typeface="Verdana" panose="020B0604030504040204" pitchFamily="34" charset="0"/>
              <a:ea typeface="Verdana" panose="020B0604030504040204" pitchFamily="34" charset="0"/>
            </a:endParaRPr>
          </a:p>
          <a:p>
            <a:pPr marL="14400">
              <a:lnSpc>
                <a:spcPct val="107000"/>
              </a:lnSpc>
              <a:spcBef>
                <a:spcPts val="80"/>
              </a:spcBef>
            </a:pPr>
            <a:r>
              <a:rPr lang="de-DE" sz="1100">
                <a:solidFill>
                  <a:schemeClr val="bg1"/>
                </a:solidFill>
                <a:latin typeface="Verdana" panose="020B0604030504040204" pitchFamily="34" charset="0"/>
                <a:ea typeface="Verdana" panose="020B0604030504040204" pitchFamily="34" charset="0"/>
              </a:rPr>
              <a:t>Tel.:</a:t>
            </a:r>
            <a:r>
              <a:rPr lang="de-DE" sz="1000">
                <a:solidFill>
                  <a:schemeClr val="bg1"/>
                </a:solidFill>
                <a:latin typeface="Verdana" panose="020B0604030504040204" pitchFamily="34" charset="0"/>
                <a:ea typeface="Verdana" panose="020B0604030504040204" pitchFamily="34" charset="0"/>
              </a:rPr>
              <a:t> </a:t>
            </a:r>
            <a:r>
              <a:rPr lang="de-DE" sz="1100">
                <a:solidFill>
                  <a:schemeClr val="bg1"/>
                </a:solidFill>
                <a:latin typeface="Verdana" panose="020B0604030504040204" pitchFamily="34" charset="0"/>
                <a:ea typeface="Verdana" panose="020B0604030504040204" pitchFamily="34" charset="0"/>
              </a:rPr>
              <a:t> +49 511 966 66</a:t>
            </a:r>
          </a:p>
          <a:p>
            <a:pPr marL="14400">
              <a:lnSpc>
                <a:spcPct val="107000"/>
              </a:lnSpc>
              <a:spcBef>
                <a:spcPts val="80"/>
              </a:spcBef>
            </a:pPr>
            <a:r>
              <a:rPr lang="de-DE" sz="1100">
                <a:solidFill>
                  <a:schemeClr val="bg1"/>
                </a:solidFill>
                <a:latin typeface="Verdana" panose="020B0604030504040204" pitchFamily="34" charset="0"/>
                <a:ea typeface="Verdana" panose="020B0604030504040204" pitchFamily="34" charset="0"/>
              </a:rPr>
              <a:t>Fax.: +49 511 966 6701</a:t>
            </a:r>
          </a:p>
          <a:p>
            <a:pPr marL="14400">
              <a:lnSpc>
                <a:spcPct val="107000"/>
              </a:lnSpc>
              <a:spcBef>
                <a:spcPts val="80"/>
              </a:spcBef>
            </a:pPr>
            <a:endParaRPr lang="de-DE" sz="1100">
              <a:solidFill>
                <a:schemeClr val="bg1"/>
              </a:solidFill>
              <a:latin typeface="Verdana" panose="020B0604030504040204" pitchFamily="34" charset="0"/>
              <a:ea typeface="Verdana" panose="020B0604030504040204" pitchFamily="34" charset="0"/>
            </a:endParaRPr>
          </a:p>
          <a:p>
            <a:pPr marL="14400">
              <a:lnSpc>
                <a:spcPct val="107000"/>
              </a:lnSpc>
              <a:spcBef>
                <a:spcPts val="80"/>
              </a:spcBef>
            </a:pPr>
            <a:r>
              <a:rPr lang="de-DE" sz="1100">
                <a:solidFill>
                  <a:schemeClr val="bg1"/>
                </a:solidFill>
                <a:latin typeface="Verdana" panose="020B0604030504040204" pitchFamily="34" charset="0"/>
                <a:ea typeface="Verdana" panose="020B0604030504040204" pitchFamily="34" charset="0"/>
              </a:rPr>
              <a:t>ecos-workspaces.com/</a:t>
            </a:r>
            <a:r>
              <a:rPr lang="de-DE" sz="1100" err="1">
                <a:solidFill>
                  <a:schemeClr val="bg1"/>
                </a:solidFill>
                <a:latin typeface="Verdana" panose="020B0604030504040204" pitchFamily="34" charset="0"/>
                <a:ea typeface="Verdana" panose="020B0604030504040204" pitchFamily="34" charset="0"/>
              </a:rPr>
              <a:t>hannover</a:t>
            </a:r>
            <a:r>
              <a:rPr lang="de-DE" sz="1100">
                <a:solidFill>
                  <a:schemeClr val="bg1"/>
                </a:solidFill>
                <a:latin typeface="Verdana" panose="020B0604030504040204" pitchFamily="34" charset="0"/>
                <a:ea typeface="Verdana" panose="020B0604030504040204" pitchFamily="34" charset="0"/>
              </a:rPr>
              <a:t>-nord</a:t>
            </a:r>
          </a:p>
          <a:p>
            <a:pPr marL="14400">
              <a:lnSpc>
                <a:spcPct val="107000"/>
              </a:lnSpc>
              <a:spcBef>
                <a:spcPts val="80"/>
              </a:spcBef>
            </a:pPr>
            <a:r>
              <a:rPr lang="de-DE" sz="1100">
                <a:solidFill>
                  <a:schemeClr val="bg1"/>
                </a:solidFill>
                <a:latin typeface="Verdana" panose="020B0604030504040204" pitchFamily="34" charset="0"/>
                <a:ea typeface="Verdana" panose="020B0604030504040204" pitchFamily="34" charset="0"/>
              </a:rPr>
              <a:t>hannover-nord@ecos-workspaces.com</a:t>
            </a:r>
          </a:p>
        </p:txBody>
      </p:sp>
      <p:pic>
        <p:nvPicPr>
          <p:cNvPr id="6" name="Grafik 5">
            <a:extLst>
              <a:ext uri="{FF2B5EF4-FFF2-40B4-BE49-F238E27FC236}">
                <a16:creationId xmlns:a16="http://schemas.microsoft.com/office/drawing/2014/main" id="{41DD75A8-5863-CEEE-536C-B865A0EB022F}"/>
              </a:ext>
            </a:extLst>
          </p:cNvPr>
          <p:cNvPicPr>
            <a:picLocks noChangeAspect="1"/>
          </p:cNvPicPr>
          <p:nvPr/>
        </p:nvPicPr>
        <p:blipFill rotWithShape="1">
          <a:blip r:embed="rId2"/>
          <a:srcRect l="5902" r="6786"/>
          <a:stretch/>
        </p:blipFill>
        <p:spPr>
          <a:xfrm>
            <a:off x="3604200" y="0"/>
            <a:ext cx="7113600" cy="7562850"/>
          </a:xfrm>
          <a:prstGeom prst="rect">
            <a:avLst/>
          </a:prstGeom>
        </p:spPr>
      </p:pic>
    </p:spTree>
    <p:extLst>
      <p:ext uri="{BB962C8B-B14F-4D97-AF65-F5344CB8AC3E}">
        <p14:creationId xmlns:p14="http://schemas.microsoft.com/office/powerpoint/2010/main" val="20600181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87510521-1B95-968B-D871-FD7186D2B7CB}"/>
              </a:ext>
            </a:extLst>
          </p:cNvPr>
          <p:cNvPicPr>
            <a:picLocks noChangeAspect="1"/>
          </p:cNvPicPr>
          <p:nvPr/>
        </p:nvPicPr>
        <p:blipFill>
          <a:blip r:embed="rId2"/>
          <a:stretch>
            <a:fillRect/>
          </a:stretch>
        </p:blipFill>
        <p:spPr>
          <a:xfrm>
            <a:off x="8249781" y="555136"/>
            <a:ext cx="612345" cy="612000"/>
          </a:xfrm>
          <a:prstGeom prst="rect">
            <a:avLst/>
          </a:prstGeom>
        </p:spPr>
      </p:pic>
      <p:pic>
        <p:nvPicPr>
          <p:cNvPr id="5" name="Grafik 4">
            <a:extLst>
              <a:ext uri="{FF2B5EF4-FFF2-40B4-BE49-F238E27FC236}">
                <a16:creationId xmlns:a16="http://schemas.microsoft.com/office/drawing/2014/main" id="{1804B0F7-E37F-2113-2D21-F88472307D28}"/>
              </a:ext>
            </a:extLst>
          </p:cNvPr>
          <p:cNvPicPr>
            <a:picLocks noChangeAspect="1"/>
          </p:cNvPicPr>
          <p:nvPr/>
        </p:nvPicPr>
        <p:blipFill>
          <a:blip r:embed="rId3"/>
          <a:stretch>
            <a:fillRect/>
          </a:stretch>
        </p:blipFill>
        <p:spPr>
          <a:xfrm>
            <a:off x="9648748" y="542436"/>
            <a:ext cx="612000" cy="612000"/>
          </a:xfrm>
          <a:prstGeom prst="rect">
            <a:avLst/>
          </a:prstGeom>
        </p:spPr>
      </p:pic>
      <p:pic>
        <p:nvPicPr>
          <p:cNvPr id="7" name="Grafik 6">
            <a:extLst>
              <a:ext uri="{FF2B5EF4-FFF2-40B4-BE49-F238E27FC236}">
                <a16:creationId xmlns:a16="http://schemas.microsoft.com/office/drawing/2014/main" id="{257DB825-345B-6A3D-BFFD-3F415A0F2F4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44391" y="558214"/>
            <a:ext cx="611655" cy="611655"/>
          </a:xfrm>
          <a:prstGeom prst="rect">
            <a:avLst/>
          </a:prstGeom>
        </p:spPr>
      </p:pic>
      <p:pic>
        <p:nvPicPr>
          <p:cNvPr id="8" name="Grafik 7">
            <a:extLst>
              <a:ext uri="{FF2B5EF4-FFF2-40B4-BE49-F238E27FC236}">
                <a16:creationId xmlns:a16="http://schemas.microsoft.com/office/drawing/2014/main" id="{451E835A-AEE1-81D5-9C8E-66FC3D38A0FF}"/>
              </a:ext>
            </a:extLst>
          </p:cNvPr>
          <p:cNvPicPr>
            <a:picLocks noChangeAspect="1"/>
          </p:cNvPicPr>
          <p:nvPr/>
        </p:nvPicPr>
        <p:blipFill>
          <a:blip r:embed="rId5"/>
          <a:stretch>
            <a:fillRect/>
          </a:stretch>
        </p:blipFill>
        <p:spPr>
          <a:xfrm>
            <a:off x="7546168" y="555136"/>
            <a:ext cx="612000" cy="612000"/>
          </a:xfrm>
          <a:prstGeom prst="rect">
            <a:avLst/>
          </a:prstGeom>
        </p:spPr>
      </p:pic>
      <p:sp>
        <p:nvSpPr>
          <p:cNvPr id="6" name="object 5">
            <a:extLst>
              <a:ext uri="{FF2B5EF4-FFF2-40B4-BE49-F238E27FC236}">
                <a16:creationId xmlns:a16="http://schemas.microsoft.com/office/drawing/2014/main" id="{0E6063C2-6FF0-F52F-B7E7-796C5971576F}"/>
              </a:ext>
            </a:extLst>
          </p:cNvPr>
          <p:cNvSpPr txBox="1"/>
          <p:nvPr/>
        </p:nvSpPr>
        <p:spPr>
          <a:xfrm>
            <a:off x="449999" y="7169404"/>
            <a:ext cx="1777943" cy="151323"/>
          </a:xfrm>
          <a:prstGeom prst="rect">
            <a:avLst/>
          </a:prstGeom>
        </p:spPr>
        <p:txBody>
          <a:bodyPr vert="horz" wrap="square" lIns="0" tIns="12700" rIns="0" bIns="0" rtlCol="0">
            <a:spAutoFit/>
          </a:bodyPr>
          <a:lstStyle/>
          <a:p>
            <a:pPr marL="12700" defTabSz="914400">
              <a:spcBef>
                <a:spcPts val="100"/>
              </a:spcBef>
            </a:pPr>
            <a:r>
              <a:rPr sz="900" kern="0" dirty="0" err="1">
                <a:solidFill>
                  <a:srgbClr val="FFFFFF"/>
                </a:solidFill>
                <a:latin typeface="Verdana"/>
                <a:cs typeface="Verdana"/>
              </a:rPr>
              <a:t>Preisliste</a:t>
            </a:r>
            <a:r>
              <a:rPr sz="900" kern="0" dirty="0">
                <a:solidFill>
                  <a:srgbClr val="FFFFFF"/>
                </a:solidFill>
                <a:latin typeface="Verdana"/>
                <a:cs typeface="Verdana"/>
              </a:rPr>
              <a:t> / Stand </a:t>
            </a:r>
            <a:r>
              <a:rPr lang="de-DE" sz="900" kern="0" dirty="0">
                <a:solidFill>
                  <a:srgbClr val="FFFFFF"/>
                </a:solidFill>
                <a:latin typeface="Verdana"/>
                <a:cs typeface="Verdana"/>
              </a:rPr>
              <a:t>01.01.2024</a:t>
            </a:r>
            <a:endParaRPr sz="900" kern="0" dirty="0">
              <a:solidFill>
                <a:sysClr val="windowText" lastClr="000000"/>
              </a:solidFill>
              <a:latin typeface="Verdana"/>
              <a:cs typeface="Verdana"/>
            </a:endParaRPr>
          </a:p>
        </p:txBody>
      </p:sp>
      <p:pic>
        <p:nvPicPr>
          <p:cNvPr id="2" name="Grafik 1">
            <a:extLst>
              <a:ext uri="{FF2B5EF4-FFF2-40B4-BE49-F238E27FC236}">
                <a16:creationId xmlns:a16="http://schemas.microsoft.com/office/drawing/2014/main" id="{91962660-CEA4-2EF7-1847-1495CCFCCA4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442867" y="555136"/>
            <a:ext cx="612000" cy="612000"/>
          </a:xfrm>
          <a:prstGeom prst="rect">
            <a:avLst/>
          </a:prstGeom>
        </p:spPr>
      </p:pic>
      <p:pic>
        <p:nvPicPr>
          <p:cNvPr id="9" name="Grafik 8">
            <a:extLst>
              <a:ext uri="{FF2B5EF4-FFF2-40B4-BE49-F238E27FC236}">
                <a16:creationId xmlns:a16="http://schemas.microsoft.com/office/drawing/2014/main" id="{322C17D0-BCE9-4840-3553-92E7436091B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840536" y="542436"/>
            <a:ext cx="612000" cy="612000"/>
          </a:xfrm>
          <a:prstGeom prst="rect">
            <a:avLst/>
          </a:prstGeom>
        </p:spPr>
      </p:pic>
      <p:pic>
        <p:nvPicPr>
          <p:cNvPr id="10" name="Grafik 9">
            <a:extLst>
              <a:ext uri="{FF2B5EF4-FFF2-40B4-BE49-F238E27FC236}">
                <a16:creationId xmlns:a16="http://schemas.microsoft.com/office/drawing/2014/main" id="{9A66C219-B463-9F1A-F321-69C6F13C6C2A}"/>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942328" y="542436"/>
            <a:ext cx="611654" cy="612000"/>
          </a:xfrm>
          <a:prstGeom prst="rect">
            <a:avLst/>
          </a:prstGeom>
        </p:spPr>
      </p:pic>
      <p:pic>
        <p:nvPicPr>
          <p:cNvPr id="11" name="Grafik 10">
            <a:extLst>
              <a:ext uri="{FF2B5EF4-FFF2-40B4-BE49-F238E27FC236}">
                <a16:creationId xmlns:a16="http://schemas.microsoft.com/office/drawing/2014/main" id="{BFF8F8DA-474E-3174-2096-09A5286F8A93}"/>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037626" y="548517"/>
            <a:ext cx="612000" cy="612000"/>
          </a:xfrm>
          <a:prstGeom prst="rect">
            <a:avLst/>
          </a:prstGeom>
        </p:spPr>
      </p:pic>
      <p:pic>
        <p:nvPicPr>
          <p:cNvPr id="12" name="Grafik 11">
            <a:extLst>
              <a:ext uri="{FF2B5EF4-FFF2-40B4-BE49-F238E27FC236}">
                <a16:creationId xmlns:a16="http://schemas.microsoft.com/office/drawing/2014/main" id="{0B783C8D-2C25-040E-2A6E-37FCD0ED208A}"/>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148499" y="555136"/>
            <a:ext cx="612000" cy="612000"/>
          </a:xfrm>
          <a:prstGeom prst="rect">
            <a:avLst/>
          </a:prstGeom>
        </p:spPr>
      </p:pic>
      <p:graphicFrame>
        <p:nvGraphicFramePr>
          <p:cNvPr id="3" name="Tabelle 2">
            <a:extLst>
              <a:ext uri="{FF2B5EF4-FFF2-40B4-BE49-F238E27FC236}">
                <a16:creationId xmlns:a16="http://schemas.microsoft.com/office/drawing/2014/main" id="{A98E4366-6799-7996-6655-3F0658D7B314}"/>
              </a:ext>
            </a:extLst>
          </p:cNvPr>
          <p:cNvGraphicFramePr>
            <a:graphicFrameLocks noGrp="1"/>
          </p:cNvGraphicFramePr>
          <p:nvPr>
            <p:extLst>
              <p:ext uri="{D42A27DB-BD31-4B8C-83A1-F6EECF244321}">
                <p14:modId xmlns:p14="http://schemas.microsoft.com/office/powerpoint/2010/main" val="4205399613"/>
              </p:ext>
            </p:extLst>
          </p:nvPr>
        </p:nvGraphicFramePr>
        <p:xfrm>
          <a:off x="3996000" y="590400"/>
          <a:ext cx="6313950" cy="648000"/>
        </p:xfrm>
        <a:graphic>
          <a:graphicData uri="http://schemas.openxmlformats.org/drawingml/2006/table">
            <a:tbl>
              <a:tblPr firstRow="1" bandRow="1">
                <a:tableStyleId>{5C22544A-7EE6-4342-B048-85BDC9FD1C3A}</a:tableStyleId>
              </a:tblPr>
              <a:tblGrid>
                <a:gridCol w="701550">
                  <a:extLst>
                    <a:ext uri="{9D8B030D-6E8A-4147-A177-3AD203B41FA5}">
                      <a16:colId xmlns:a16="http://schemas.microsoft.com/office/drawing/2014/main" val="3665590606"/>
                    </a:ext>
                  </a:extLst>
                </a:gridCol>
                <a:gridCol w="701550">
                  <a:extLst>
                    <a:ext uri="{9D8B030D-6E8A-4147-A177-3AD203B41FA5}">
                      <a16:colId xmlns:a16="http://schemas.microsoft.com/office/drawing/2014/main" val="3461234836"/>
                    </a:ext>
                  </a:extLst>
                </a:gridCol>
                <a:gridCol w="701550">
                  <a:extLst>
                    <a:ext uri="{9D8B030D-6E8A-4147-A177-3AD203B41FA5}">
                      <a16:colId xmlns:a16="http://schemas.microsoft.com/office/drawing/2014/main" val="2695830013"/>
                    </a:ext>
                  </a:extLst>
                </a:gridCol>
                <a:gridCol w="701550">
                  <a:extLst>
                    <a:ext uri="{9D8B030D-6E8A-4147-A177-3AD203B41FA5}">
                      <a16:colId xmlns:a16="http://schemas.microsoft.com/office/drawing/2014/main" val="905470944"/>
                    </a:ext>
                  </a:extLst>
                </a:gridCol>
                <a:gridCol w="701550">
                  <a:extLst>
                    <a:ext uri="{9D8B030D-6E8A-4147-A177-3AD203B41FA5}">
                      <a16:colId xmlns:a16="http://schemas.microsoft.com/office/drawing/2014/main" val="1496566233"/>
                    </a:ext>
                  </a:extLst>
                </a:gridCol>
                <a:gridCol w="701550">
                  <a:extLst>
                    <a:ext uri="{9D8B030D-6E8A-4147-A177-3AD203B41FA5}">
                      <a16:colId xmlns:a16="http://schemas.microsoft.com/office/drawing/2014/main" val="1274460874"/>
                    </a:ext>
                  </a:extLst>
                </a:gridCol>
                <a:gridCol w="701550">
                  <a:extLst>
                    <a:ext uri="{9D8B030D-6E8A-4147-A177-3AD203B41FA5}">
                      <a16:colId xmlns:a16="http://schemas.microsoft.com/office/drawing/2014/main" val="148418787"/>
                    </a:ext>
                  </a:extLst>
                </a:gridCol>
                <a:gridCol w="701550">
                  <a:extLst>
                    <a:ext uri="{9D8B030D-6E8A-4147-A177-3AD203B41FA5}">
                      <a16:colId xmlns:a16="http://schemas.microsoft.com/office/drawing/2014/main" val="3125372144"/>
                    </a:ext>
                  </a:extLst>
                </a:gridCol>
                <a:gridCol w="701550">
                  <a:extLst>
                    <a:ext uri="{9D8B030D-6E8A-4147-A177-3AD203B41FA5}">
                      <a16:colId xmlns:a16="http://schemas.microsoft.com/office/drawing/2014/main" val="1276704703"/>
                    </a:ext>
                  </a:extLst>
                </a:gridCol>
              </a:tblGrid>
              <a:tr h="648000">
                <a:tc>
                  <a:txBody>
                    <a:bodyPr/>
                    <a:lstStyle/>
                    <a:p>
                      <a:pPr algn="ctr"/>
                      <a:r>
                        <a:rPr lang="de-DE" sz="550" b="0">
                          <a:solidFill>
                            <a:srgbClr val="002A4A"/>
                          </a:solidFill>
                          <a:latin typeface="Verdana" panose="020B0604030504040204" pitchFamily="34" charset="0"/>
                          <a:ea typeface="Verdana" panose="020B0604030504040204" pitchFamily="34" charset="0"/>
                        </a:rPr>
                        <a:t>Coworking</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550" b="0">
                          <a:solidFill>
                            <a:srgbClr val="002A4A"/>
                          </a:solidFill>
                          <a:latin typeface="Verdana" panose="020B0604030504040204" pitchFamily="34" charset="0"/>
                          <a:ea typeface="Verdana" panose="020B0604030504040204" pitchFamily="34" charset="0"/>
                        </a:rPr>
                        <a:t>Flex. Arbeitsplatz</a:t>
                      </a:r>
                    </a:p>
                  </a:txBody>
                  <a:tcPr marL="36000" marR="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550" b="0">
                          <a:solidFill>
                            <a:srgbClr val="002A4A"/>
                          </a:solidFill>
                          <a:latin typeface="Verdana" panose="020B0604030504040204" pitchFamily="34" charset="0"/>
                          <a:ea typeface="Verdana" panose="020B0604030504040204" pitchFamily="34" charset="0"/>
                        </a:rPr>
                        <a:t>Zutritt </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550" b="0" err="1">
                          <a:solidFill>
                            <a:srgbClr val="002A4A"/>
                          </a:solidFill>
                          <a:latin typeface="Verdana" panose="020B0604030504040204" pitchFamily="34" charset="0"/>
                          <a:ea typeface="Verdana" panose="020B0604030504040204" pitchFamily="34" charset="0"/>
                        </a:rPr>
                        <a:t>Indiv</a:t>
                      </a:r>
                      <a:r>
                        <a:rPr lang="de-DE" sz="550" b="0">
                          <a:solidFill>
                            <a:srgbClr val="002A4A"/>
                          </a:solidFill>
                          <a:latin typeface="Verdana" panose="020B0604030504040204" pitchFamily="34" charset="0"/>
                          <a:ea typeface="Verdana" panose="020B0604030504040204" pitchFamily="34" charset="0"/>
                        </a:rPr>
                        <a:t>. Mietdauer</a:t>
                      </a:r>
                    </a:p>
                  </a:txBody>
                  <a:tcPr marL="36000" marR="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550" b="0">
                          <a:solidFill>
                            <a:srgbClr val="002A4A"/>
                          </a:solidFill>
                          <a:latin typeface="Verdana" panose="020B0604030504040204" pitchFamily="34" charset="0"/>
                          <a:ea typeface="Verdana" panose="020B0604030504040204" pitchFamily="34" charset="0"/>
                        </a:rPr>
                        <a:t>Parkplätze</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550" b="0">
                          <a:solidFill>
                            <a:srgbClr val="002A4A"/>
                          </a:solidFill>
                          <a:latin typeface="Verdana" panose="020B0604030504040204" pitchFamily="34" charset="0"/>
                          <a:ea typeface="Verdana" panose="020B0604030504040204" pitchFamily="34" charset="0"/>
                        </a:rPr>
                        <a:t>WLAN</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550" b="0">
                          <a:solidFill>
                            <a:srgbClr val="002A4A"/>
                          </a:solidFill>
                          <a:latin typeface="Verdana" panose="020B0604030504040204" pitchFamily="34" charset="0"/>
                          <a:ea typeface="Verdana" panose="020B0604030504040204" pitchFamily="34" charset="0"/>
                        </a:rPr>
                        <a:t>Schließfächer</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550" b="0">
                          <a:solidFill>
                            <a:srgbClr val="002A4A"/>
                          </a:solidFill>
                          <a:latin typeface="Verdana" panose="020B0604030504040204" pitchFamily="34" charset="0"/>
                          <a:ea typeface="Verdana" panose="020B0604030504040204" pitchFamily="34" charset="0"/>
                        </a:rPr>
                        <a:t>ÖPNV</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550" b="0">
                          <a:solidFill>
                            <a:srgbClr val="002A4A"/>
                          </a:solidFill>
                          <a:latin typeface="Verdana" panose="020B0604030504040204" pitchFamily="34" charset="0"/>
                          <a:ea typeface="Verdana" panose="020B0604030504040204" pitchFamily="34" charset="0"/>
                        </a:rPr>
                        <a:t>Kaffee / Wasser</a:t>
                      </a:r>
                    </a:p>
                  </a:txBody>
                  <a:tcPr marL="72000" marR="72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72520390"/>
                  </a:ext>
                </a:extLst>
              </a:tr>
            </a:tbl>
          </a:graphicData>
        </a:graphic>
      </p:graphicFrame>
      <p:sp>
        <p:nvSpPr>
          <p:cNvPr id="13" name="Textfeld 12">
            <a:extLst>
              <a:ext uri="{FF2B5EF4-FFF2-40B4-BE49-F238E27FC236}">
                <a16:creationId xmlns:a16="http://schemas.microsoft.com/office/drawing/2014/main" id="{63BC774F-83A6-FFAE-088C-2DCC7D318F6A}"/>
              </a:ext>
            </a:extLst>
          </p:cNvPr>
          <p:cNvSpPr txBox="1"/>
          <p:nvPr/>
        </p:nvSpPr>
        <p:spPr>
          <a:xfrm>
            <a:off x="3996000" y="1963027"/>
            <a:ext cx="5414700" cy="4508927"/>
          </a:xfrm>
          <a:prstGeom prst="rect">
            <a:avLst/>
          </a:prstGeom>
          <a:noFill/>
        </p:spPr>
        <p:txBody>
          <a:bodyPr wrap="square" rtlCol="0">
            <a:spAutoFit/>
          </a:bodyPr>
          <a:lstStyle/>
          <a:p>
            <a:pPr marL="14400" marR="0" lvl="0" indent="0" algn="l" defTabSz="457200" rtl="0" eaLnBrk="1" fontAlgn="auto" latinLnBrk="0" hangingPunct="1">
              <a:lnSpc>
                <a:spcPct val="100000"/>
              </a:lnSpc>
              <a:spcBef>
                <a:spcPts val="800"/>
              </a:spcBef>
              <a:spcAft>
                <a:spcPts val="0"/>
              </a:spcAft>
              <a:buClrTx/>
              <a:buSzTx/>
              <a:buFontTx/>
              <a:buNone/>
              <a:tabLst/>
              <a:defRPr/>
            </a:pPr>
            <a:br>
              <a:rPr lang="de-DE" sz="1100" b="1" kern="0">
                <a:solidFill>
                  <a:srgbClr val="002A4A"/>
                </a:solidFill>
                <a:latin typeface="Verdana"/>
              </a:rPr>
            </a:br>
            <a:r>
              <a:rPr lang="de-DE" sz="1100" b="1" kern="0">
                <a:solidFill>
                  <a:srgbClr val="002A4A"/>
                </a:solidFill>
                <a:latin typeface="Verdana"/>
              </a:rPr>
              <a:t>Pauschalen</a:t>
            </a:r>
            <a:endParaRPr kumimoji="0" lang="de-DE" sz="1100" b="1" i="0" u="none" strike="noStrike" kern="0" cap="none" spc="0" normalizeH="0" baseline="0" noProof="0">
              <a:ln>
                <a:noFill/>
              </a:ln>
              <a:solidFill>
                <a:srgbClr val="002A4A"/>
              </a:solidFill>
              <a:effectLst/>
              <a:uLnTx/>
              <a:uFillTx/>
              <a:latin typeface="Verdana"/>
              <a:ea typeface="+mn-ea"/>
              <a:cs typeface="+mn-cs"/>
            </a:endParaRPr>
          </a:p>
          <a:p>
            <a:pPr marL="243000" marR="0" lvl="0" indent="-228600" algn="l" defTabSz="457200" rtl="0" eaLnBrk="1" fontAlgn="auto" latinLnBrk="0" hangingPunct="1">
              <a:lnSpc>
                <a:spcPct val="100000"/>
              </a:lnSpc>
              <a:spcBef>
                <a:spcPts val="800"/>
              </a:spcBef>
              <a:spcAft>
                <a:spcPts val="0"/>
              </a:spcAft>
              <a:buClr>
                <a:srgbClr val="002A4A"/>
              </a:buClr>
              <a:buSzTx/>
              <a:buFont typeface="Verdana" panose="020B0604030504040204" pitchFamily="34" charset="0"/>
              <a:buChar char="●"/>
              <a:tabLst/>
              <a:defRPr/>
            </a:pPr>
            <a:r>
              <a:rPr lang="de-DE" sz="1100" kern="0">
                <a:solidFill>
                  <a:srgbClr val="002A4A"/>
                </a:solidFill>
                <a:latin typeface="Verdana"/>
              </a:rPr>
              <a:t>1 Tag</a:t>
            </a:r>
            <a:endParaRPr kumimoji="0" lang="de-DE" sz="1100" b="0" i="0" u="none" strike="noStrike" kern="0" cap="none" spc="0" normalizeH="0" baseline="0" noProof="0">
              <a:ln>
                <a:noFill/>
              </a:ln>
              <a:solidFill>
                <a:srgbClr val="002A4A"/>
              </a:solidFill>
              <a:effectLst/>
              <a:uLnTx/>
              <a:uFillTx/>
              <a:latin typeface="Verdana"/>
              <a:ea typeface="+mn-ea"/>
              <a:cs typeface="+mn-cs"/>
            </a:endParaRPr>
          </a:p>
          <a:p>
            <a:pPr marL="243000" marR="0" lvl="0" indent="-228600" algn="l" defTabSz="457200" rtl="0" eaLnBrk="1" fontAlgn="auto" latinLnBrk="0" hangingPunct="1">
              <a:lnSpc>
                <a:spcPct val="100000"/>
              </a:lnSpc>
              <a:spcBef>
                <a:spcPts val="800"/>
              </a:spcBef>
              <a:spcAft>
                <a:spcPts val="0"/>
              </a:spcAft>
              <a:buClr>
                <a:srgbClr val="002A4A"/>
              </a:buClr>
              <a:buSzTx/>
              <a:buFont typeface="Verdana" panose="020B0604030504040204" pitchFamily="34" charset="0"/>
              <a:buChar char="●"/>
              <a:tabLst/>
              <a:defRPr/>
            </a:pPr>
            <a:r>
              <a:rPr kumimoji="0" lang="de-DE" sz="1100" b="0" i="0" u="none" strike="noStrike" kern="0" cap="none" spc="0" normalizeH="0" baseline="0" noProof="0">
                <a:ln>
                  <a:noFill/>
                </a:ln>
                <a:solidFill>
                  <a:srgbClr val="002A4A"/>
                </a:solidFill>
                <a:effectLst/>
                <a:uLnTx/>
                <a:uFillTx/>
                <a:latin typeface="Verdana"/>
                <a:ea typeface="+mn-ea"/>
                <a:cs typeface="+mn-cs"/>
              </a:rPr>
              <a:t>1 Woche</a:t>
            </a:r>
          </a:p>
          <a:p>
            <a:pPr marL="243000" marR="0" lvl="0" indent="-228600" algn="l" defTabSz="457200" rtl="0" eaLnBrk="1" fontAlgn="auto" latinLnBrk="0" hangingPunct="1">
              <a:lnSpc>
                <a:spcPct val="100000"/>
              </a:lnSpc>
              <a:spcBef>
                <a:spcPts val="800"/>
              </a:spcBef>
              <a:spcAft>
                <a:spcPts val="0"/>
              </a:spcAft>
              <a:buClr>
                <a:srgbClr val="002A4A"/>
              </a:buClr>
              <a:buSzTx/>
              <a:buFont typeface="Verdana" panose="020B0604030504040204" pitchFamily="34" charset="0"/>
              <a:buChar char="●"/>
              <a:tabLst/>
              <a:defRPr/>
            </a:pPr>
            <a:r>
              <a:rPr lang="de-DE" sz="1100" kern="0">
                <a:solidFill>
                  <a:srgbClr val="002A4A"/>
                </a:solidFill>
                <a:latin typeface="Verdana"/>
              </a:rPr>
              <a:t>1 Monat</a:t>
            </a:r>
            <a:endParaRPr kumimoji="0" lang="de-DE" sz="1100" b="0" i="0" u="none" strike="noStrike" kern="0" cap="none" spc="0" normalizeH="0" baseline="0" noProof="0">
              <a:ln>
                <a:noFill/>
              </a:ln>
              <a:solidFill>
                <a:srgbClr val="002A4A"/>
              </a:solidFill>
              <a:effectLst/>
              <a:uLnTx/>
              <a:uFillTx/>
              <a:latin typeface="Verdana"/>
              <a:ea typeface="+mn-ea"/>
              <a:cs typeface="+mn-cs"/>
            </a:endParaRPr>
          </a:p>
          <a:p>
            <a:pPr marL="14400">
              <a:spcBef>
                <a:spcPts val="800"/>
              </a:spcBef>
            </a:pPr>
            <a:endParaRPr lang="de-DE" sz="1100" b="1" kern="0">
              <a:solidFill>
                <a:srgbClr val="002A4A"/>
              </a:solidFill>
              <a:latin typeface="Verdana"/>
            </a:endParaRPr>
          </a:p>
          <a:p>
            <a:pPr marL="14400">
              <a:spcBef>
                <a:spcPts val="800"/>
              </a:spcBef>
            </a:pPr>
            <a:r>
              <a:rPr lang="de-DE" sz="1100" b="1" kern="0">
                <a:solidFill>
                  <a:srgbClr val="002A4A"/>
                </a:solidFill>
                <a:latin typeface="Verdana"/>
              </a:rPr>
              <a:t>Stunden-Kontingent zur flexiblen Nutzung</a:t>
            </a:r>
          </a:p>
          <a:p>
            <a:pPr marL="185850" indent="-171450">
              <a:spcBef>
                <a:spcPts val="800"/>
              </a:spcBef>
              <a:buClr>
                <a:srgbClr val="002A4A"/>
              </a:buClr>
              <a:buFont typeface="Verdana" panose="020B0604030504040204" pitchFamily="34" charset="0"/>
              <a:buChar char="●"/>
            </a:pPr>
            <a:r>
              <a:rPr lang="de-DE" sz="1100" kern="0">
                <a:solidFill>
                  <a:srgbClr val="002A4A"/>
                </a:solidFill>
                <a:latin typeface="Verdana"/>
              </a:rPr>
              <a:t>Kontingent von monatlich 30 Std. </a:t>
            </a:r>
          </a:p>
          <a:p>
            <a:pPr marL="185850" indent="-171450">
              <a:spcBef>
                <a:spcPts val="800"/>
              </a:spcBef>
              <a:buClr>
                <a:srgbClr val="002A4A"/>
              </a:buClr>
              <a:buFont typeface="Verdana" panose="020B0604030504040204" pitchFamily="34" charset="0"/>
              <a:buChar char="●"/>
            </a:pPr>
            <a:r>
              <a:rPr lang="de-DE" sz="1100" kern="0">
                <a:solidFill>
                  <a:srgbClr val="002A4A"/>
                </a:solidFill>
                <a:latin typeface="Verdana"/>
              </a:rPr>
              <a:t>Kontingent von monatlich 60 Std. </a:t>
            </a:r>
          </a:p>
          <a:p>
            <a:pPr marL="185850" indent="-171450">
              <a:spcBef>
                <a:spcPts val="800"/>
              </a:spcBef>
              <a:buClr>
                <a:srgbClr val="002A4A"/>
              </a:buClr>
              <a:buFont typeface="Verdana" panose="020B0604030504040204" pitchFamily="34" charset="0"/>
              <a:buChar char="●"/>
            </a:pPr>
            <a:r>
              <a:rPr lang="de-DE" sz="1100" kern="0">
                <a:solidFill>
                  <a:srgbClr val="002A4A"/>
                </a:solidFill>
                <a:latin typeface="Verdana"/>
              </a:rPr>
              <a:t>Kontingent von monatlich 90 Std. </a:t>
            </a:r>
          </a:p>
          <a:p>
            <a:pPr marL="185850" indent="-171450">
              <a:spcBef>
                <a:spcPts val="800"/>
              </a:spcBef>
              <a:buClr>
                <a:srgbClr val="002A4A"/>
              </a:buClr>
              <a:buFont typeface="Verdana" panose="020B0604030504040204" pitchFamily="34" charset="0"/>
              <a:buChar char="●"/>
            </a:pPr>
            <a:r>
              <a:rPr lang="de-DE" sz="1100" kern="0">
                <a:solidFill>
                  <a:srgbClr val="002A4A"/>
                </a:solidFill>
                <a:latin typeface="Verdana"/>
              </a:rPr>
              <a:t>je weitere Stunde</a:t>
            </a:r>
          </a:p>
          <a:p>
            <a:pPr marL="14400">
              <a:spcBef>
                <a:spcPts val="800"/>
              </a:spcBef>
            </a:pPr>
            <a:endParaRPr lang="de-DE" sz="1100" kern="0">
              <a:solidFill>
                <a:srgbClr val="002A4A"/>
              </a:solidFill>
              <a:latin typeface="Verdana"/>
            </a:endParaRPr>
          </a:p>
          <a:p>
            <a:pPr marL="14400">
              <a:spcBef>
                <a:spcPts val="800"/>
              </a:spcBef>
            </a:pPr>
            <a:r>
              <a:rPr lang="de-DE" sz="1100" b="1" kern="0">
                <a:solidFill>
                  <a:srgbClr val="002A4A"/>
                </a:solidFill>
                <a:latin typeface="Verdana"/>
              </a:rPr>
              <a:t>Sekretariatsleistungen</a:t>
            </a:r>
          </a:p>
          <a:p>
            <a:pPr marL="185850" indent="-171450">
              <a:spcBef>
                <a:spcPts val="800"/>
              </a:spcBef>
              <a:buClr>
                <a:srgbClr val="002A4A"/>
              </a:buClr>
              <a:buFont typeface="Verdana" panose="020B0604030504040204" pitchFamily="34" charset="0"/>
              <a:buChar char="●"/>
            </a:pPr>
            <a:r>
              <a:rPr lang="de-DE" sz="1100" kern="0">
                <a:solidFill>
                  <a:srgbClr val="002A4A"/>
                </a:solidFill>
                <a:latin typeface="Verdana"/>
              </a:rPr>
              <a:t>Allgemeine Sekretariatsleistungen, je min.</a:t>
            </a:r>
          </a:p>
          <a:p>
            <a:pPr marL="185850" indent="-171450">
              <a:spcBef>
                <a:spcPts val="800"/>
              </a:spcBef>
              <a:buClr>
                <a:srgbClr val="002A4A"/>
              </a:buClr>
              <a:buFont typeface="Verdana" panose="020B0604030504040204" pitchFamily="34" charset="0"/>
              <a:buChar char="●"/>
            </a:pPr>
            <a:r>
              <a:rPr lang="de-DE" sz="1100" kern="0">
                <a:solidFill>
                  <a:srgbClr val="002A4A"/>
                </a:solidFill>
                <a:latin typeface="Verdana"/>
              </a:rPr>
              <a:t>Qualifizierte Sekretariatsleistungen, je min. </a:t>
            </a:r>
          </a:p>
          <a:p>
            <a:pPr marL="14400">
              <a:spcBef>
                <a:spcPts val="800"/>
              </a:spcBef>
            </a:pPr>
            <a:endParaRPr lang="de-DE" sz="1100" kern="0">
              <a:solidFill>
                <a:srgbClr val="002A4A"/>
              </a:solidFill>
              <a:latin typeface="Verdana"/>
            </a:endParaRPr>
          </a:p>
          <a:p>
            <a:pPr marL="14400">
              <a:spcBef>
                <a:spcPts val="800"/>
              </a:spcBef>
            </a:pPr>
            <a:endParaRPr lang="de-DE" sz="1100" kern="0">
              <a:solidFill>
                <a:srgbClr val="002A4A"/>
              </a:solidFill>
              <a:latin typeface="Verdana"/>
            </a:endParaRPr>
          </a:p>
        </p:txBody>
      </p:sp>
      <p:sp>
        <p:nvSpPr>
          <p:cNvPr id="14" name="object 4">
            <a:extLst>
              <a:ext uri="{FF2B5EF4-FFF2-40B4-BE49-F238E27FC236}">
                <a16:creationId xmlns:a16="http://schemas.microsoft.com/office/drawing/2014/main" id="{6C4F8B90-A059-0BB0-C0B2-0CE2770DF8B8}"/>
              </a:ext>
            </a:extLst>
          </p:cNvPr>
          <p:cNvSpPr txBox="1"/>
          <p:nvPr/>
        </p:nvSpPr>
        <p:spPr>
          <a:xfrm>
            <a:off x="9234679" y="1984182"/>
            <a:ext cx="963010" cy="4054956"/>
          </a:xfrm>
          <a:prstGeom prst="rect">
            <a:avLst/>
          </a:prstGeom>
        </p:spPr>
        <p:txBody>
          <a:bodyPr vert="horz" wrap="square" lIns="0" tIns="12700" rIns="0" bIns="0" rtlCol="0">
            <a:spAutoFit/>
          </a:bodyPr>
          <a:lstStyle/>
          <a:p>
            <a:pPr marL="12700" algn="r" defTabSz="914400">
              <a:spcBef>
                <a:spcPts val="100"/>
              </a:spcBef>
            </a:pPr>
            <a:endParaRPr sz="1100" kern="0">
              <a:solidFill>
                <a:sysClr val="windowText" lastClr="000000"/>
              </a:solidFill>
              <a:latin typeface="Verdana"/>
              <a:cs typeface="Verdana"/>
            </a:endParaRPr>
          </a:p>
          <a:p>
            <a:pPr marL="12700" marR="0" lvl="0" indent="0" algn="r" defTabSz="914400" rtl="0" eaLnBrk="1" fontAlgn="auto" latinLnBrk="0" hangingPunct="1">
              <a:lnSpc>
                <a:spcPct val="100000"/>
              </a:lnSpc>
              <a:spcBef>
                <a:spcPts val="800"/>
              </a:spcBef>
              <a:spcAft>
                <a:spcPts val="0"/>
              </a:spcAft>
              <a:buClrTx/>
              <a:buSzTx/>
              <a:buFontTx/>
              <a:buNone/>
              <a:tabLst/>
              <a:defRPr/>
            </a:pPr>
            <a:br>
              <a:rPr lang="de-DE" sz="1100" kern="0">
                <a:solidFill>
                  <a:srgbClr val="002A4A"/>
                </a:solidFill>
                <a:latin typeface="Verdana"/>
                <a:cs typeface="Verdana"/>
              </a:rPr>
            </a:br>
            <a:r>
              <a:rPr lang="de-DE" sz="1100" kern="0">
                <a:solidFill>
                  <a:srgbClr val="002A4A"/>
                </a:solidFill>
                <a:latin typeface="Verdana"/>
                <a:cs typeface="Verdana"/>
              </a:rPr>
              <a:t>29</a:t>
            </a:r>
            <a:r>
              <a:rPr kumimoji="0" lang="de-DE" sz="1100" b="0" i="0" u="none" strike="noStrike" kern="0" cap="none" spc="0" normalizeH="0" baseline="0" noProof="0">
                <a:ln>
                  <a:noFill/>
                </a:ln>
                <a:solidFill>
                  <a:srgbClr val="002A4A"/>
                </a:solidFill>
                <a:effectLst/>
                <a:uLnTx/>
                <a:uFillTx/>
                <a:latin typeface="Verdana"/>
                <a:ea typeface="+mn-ea"/>
                <a:cs typeface="Verdana"/>
              </a:rPr>
              <a:t>,00 €</a:t>
            </a:r>
          </a:p>
          <a:p>
            <a:pPr marL="12700" marR="0" lvl="0" indent="0" algn="r" defTabSz="914400" rtl="0" eaLnBrk="1" fontAlgn="auto" latinLnBrk="0" hangingPunct="1">
              <a:lnSpc>
                <a:spcPct val="100000"/>
              </a:lnSpc>
              <a:spcBef>
                <a:spcPts val="800"/>
              </a:spcBef>
              <a:spcAft>
                <a:spcPts val="0"/>
              </a:spcAft>
              <a:buClrTx/>
              <a:buSzTx/>
              <a:buFontTx/>
              <a:buNone/>
              <a:tabLst/>
              <a:defRPr/>
            </a:pPr>
            <a:r>
              <a:rPr kumimoji="0" lang="de-DE" sz="1100" b="0" i="0" u="none" strike="noStrike" kern="0" cap="none" spc="0" normalizeH="0" baseline="0" noProof="0">
                <a:ln>
                  <a:noFill/>
                </a:ln>
                <a:solidFill>
                  <a:srgbClr val="002A4A"/>
                </a:solidFill>
                <a:effectLst/>
                <a:uLnTx/>
                <a:uFillTx/>
                <a:latin typeface="Verdana"/>
                <a:ea typeface="+mn-ea"/>
                <a:cs typeface="Verdana"/>
              </a:rPr>
              <a:t>125,00 </a:t>
            </a:r>
            <a:r>
              <a:rPr kumimoji="0" lang="de-DE" sz="1100" b="0" i="0" u="none" strike="noStrike" kern="0" cap="none" spc="-50" normalizeH="0" baseline="0" noProof="0">
                <a:ln>
                  <a:noFill/>
                </a:ln>
                <a:solidFill>
                  <a:srgbClr val="002A4A"/>
                </a:solidFill>
                <a:effectLst/>
                <a:uLnTx/>
                <a:uFillTx/>
                <a:latin typeface="Verdana"/>
                <a:ea typeface="+mn-ea"/>
                <a:cs typeface="Verdana"/>
              </a:rPr>
              <a:t>€</a:t>
            </a:r>
          </a:p>
          <a:p>
            <a:pPr marL="12700" marR="0" lvl="0" indent="0" algn="r" defTabSz="914400" rtl="0" eaLnBrk="1" fontAlgn="auto" latinLnBrk="0" hangingPunct="1">
              <a:lnSpc>
                <a:spcPct val="100000"/>
              </a:lnSpc>
              <a:spcBef>
                <a:spcPts val="800"/>
              </a:spcBef>
              <a:spcAft>
                <a:spcPts val="0"/>
              </a:spcAft>
              <a:buClrTx/>
              <a:buSzTx/>
              <a:buFontTx/>
              <a:buNone/>
              <a:tabLst/>
              <a:defRPr/>
            </a:pPr>
            <a:r>
              <a:rPr lang="de-DE" sz="1100" kern="0" spc="-50">
                <a:solidFill>
                  <a:srgbClr val="002A4A"/>
                </a:solidFill>
                <a:latin typeface="Verdana"/>
                <a:cs typeface="Verdana"/>
              </a:rPr>
              <a:t>399,00 €</a:t>
            </a:r>
            <a:endParaRPr kumimoji="0" lang="de-DE" sz="1100" b="0" i="0" u="none" strike="noStrike" kern="0" cap="none" spc="0" normalizeH="0" baseline="0" noProof="0">
              <a:ln>
                <a:noFill/>
              </a:ln>
              <a:solidFill>
                <a:srgbClr val="002A4A"/>
              </a:solidFill>
              <a:effectLst/>
              <a:uLnTx/>
              <a:uFillTx/>
              <a:latin typeface="Verdana"/>
              <a:ea typeface="+mn-ea"/>
              <a:cs typeface="Verdana"/>
            </a:endParaRPr>
          </a:p>
          <a:p>
            <a:pPr marL="12700" marR="0" lvl="0" indent="0" algn="r" defTabSz="914400" rtl="0" eaLnBrk="1" fontAlgn="auto" latinLnBrk="0" hangingPunct="1">
              <a:lnSpc>
                <a:spcPct val="100000"/>
              </a:lnSpc>
              <a:spcBef>
                <a:spcPts val="800"/>
              </a:spcBef>
              <a:spcAft>
                <a:spcPts val="0"/>
              </a:spcAft>
              <a:buClrTx/>
              <a:buSzTx/>
              <a:buFontTx/>
              <a:buNone/>
              <a:tabLst/>
              <a:defRPr/>
            </a:pPr>
            <a:endParaRPr kumimoji="0" lang="de-DE" sz="1100" b="0" i="0" u="none" strike="noStrike" kern="0" cap="none" spc="-50" normalizeH="0" baseline="0" noProof="0">
              <a:ln>
                <a:noFill/>
              </a:ln>
              <a:solidFill>
                <a:srgbClr val="002A4A"/>
              </a:solidFill>
              <a:effectLst/>
              <a:uLnTx/>
              <a:uFillTx/>
              <a:latin typeface="Verdana"/>
              <a:ea typeface="+mn-ea"/>
              <a:cs typeface="Verdana"/>
            </a:endParaRPr>
          </a:p>
          <a:p>
            <a:pPr marL="12700" marR="0" lvl="0" indent="0" algn="r" defTabSz="914400" rtl="0" eaLnBrk="1" fontAlgn="auto" latinLnBrk="0" hangingPunct="1">
              <a:lnSpc>
                <a:spcPct val="100000"/>
              </a:lnSpc>
              <a:spcBef>
                <a:spcPts val="800"/>
              </a:spcBef>
              <a:spcAft>
                <a:spcPts val="0"/>
              </a:spcAft>
              <a:buClrTx/>
              <a:buSzTx/>
              <a:buFontTx/>
              <a:buNone/>
              <a:tabLst/>
              <a:defRPr/>
            </a:pPr>
            <a:endParaRPr kumimoji="0" lang="de-DE" sz="1100" b="0" i="0" u="none" strike="noStrike" kern="0" cap="none" spc="-50" normalizeH="0" baseline="0" noProof="0">
              <a:ln>
                <a:noFill/>
              </a:ln>
              <a:solidFill>
                <a:srgbClr val="002A4A"/>
              </a:solidFill>
              <a:effectLst/>
              <a:uLnTx/>
              <a:uFillTx/>
              <a:latin typeface="Verdana"/>
              <a:ea typeface="+mn-ea"/>
              <a:cs typeface="Verdana"/>
            </a:endParaRPr>
          </a:p>
          <a:p>
            <a:pPr marL="12700" algn="r" defTabSz="914400">
              <a:spcBef>
                <a:spcPts val="800"/>
              </a:spcBef>
            </a:pPr>
            <a:r>
              <a:rPr lang="de-DE" sz="1100" kern="0">
                <a:solidFill>
                  <a:srgbClr val="002A4A"/>
                </a:solidFill>
                <a:latin typeface="Verdana"/>
                <a:cs typeface="Verdana"/>
              </a:rPr>
              <a:t>119,00 </a:t>
            </a:r>
            <a:r>
              <a:rPr lang="de-DE" sz="1100" kern="0" spc="-50">
                <a:solidFill>
                  <a:srgbClr val="002A4A"/>
                </a:solidFill>
                <a:latin typeface="Verdana"/>
                <a:cs typeface="Verdana"/>
              </a:rPr>
              <a:t>€</a:t>
            </a:r>
            <a:endParaRPr sz="1100" kern="0">
              <a:solidFill>
                <a:srgbClr val="002A4A"/>
              </a:solidFill>
              <a:latin typeface="Verdana"/>
              <a:cs typeface="Verdana"/>
            </a:endParaRPr>
          </a:p>
          <a:p>
            <a:pPr marL="12700" algn="r" defTabSz="914400">
              <a:spcBef>
                <a:spcPts val="800"/>
              </a:spcBef>
            </a:pPr>
            <a:r>
              <a:rPr lang="de-DE" sz="1100" kern="0">
                <a:solidFill>
                  <a:srgbClr val="002A4A"/>
                </a:solidFill>
                <a:latin typeface="Verdana"/>
                <a:cs typeface="Verdana"/>
              </a:rPr>
              <a:t>179,00 €</a:t>
            </a:r>
          </a:p>
          <a:p>
            <a:pPr marL="12700" algn="r" defTabSz="914400">
              <a:spcBef>
                <a:spcPts val="800"/>
              </a:spcBef>
            </a:pPr>
            <a:r>
              <a:rPr lang="de-DE" sz="1100" kern="0">
                <a:solidFill>
                  <a:srgbClr val="002A4A"/>
                </a:solidFill>
                <a:latin typeface="Verdana"/>
                <a:cs typeface="Verdana"/>
              </a:rPr>
              <a:t>239,00 €</a:t>
            </a:r>
          </a:p>
          <a:p>
            <a:pPr marL="12700" algn="r" defTabSz="914400">
              <a:spcBef>
                <a:spcPts val="800"/>
              </a:spcBef>
            </a:pPr>
            <a:r>
              <a:rPr lang="de-DE" sz="1100" kern="0">
                <a:solidFill>
                  <a:srgbClr val="002A4A"/>
                </a:solidFill>
                <a:latin typeface="Verdana"/>
                <a:cs typeface="Verdana"/>
              </a:rPr>
              <a:t>6,00 €</a:t>
            </a:r>
          </a:p>
          <a:p>
            <a:pPr marL="12700" algn="r" defTabSz="914400">
              <a:spcBef>
                <a:spcPts val="800"/>
              </a:spcBef>
            </a:pPr>
            <a:endParaRPr lang="de-DE" sz="1100" kern="0">
              <a:solidFill>
                <a:srgbClr val="002A4A"/>
              </a:solidFill>
              <a:latin typeface="Verdana"/>
              <a:cs typeface="Verdana"/>
            </a:endParaRPr>
          </a:p>
          <a:p>
            <a:pPr marL="12700" algn="r" defTabSz="914400">
              <a:spcBef>
                <a:spcPts val="800"/>
              </a:spcBef>
            </a:pPr>
            <a:endParaRPr lang="de-DE" sz="1100" kern="0">
              <a:solidFill>
                <a:srgbClr val="002A4A"/>
              </a:solidFill>
              <a:latin typeface="Verdana"/>
              <a:cs typeface="Verdana"/>
            </a:endParaRPr>
          </a:p>
          <a:p>
            <a:pPr marL="12700" algn="r" defTabSz="914400">
              <a:spcBef>
                <a:spcPts val="800"/>
              </a:spcBef>
            </a:pPr>
            <a:r>
              <a:rPr lang="de-DE" sz="1100" kern="0">
                <a:solidFill>
                  <a:srgbClr val="002A4A"/>
                </a:solidFill>
                <a:latin typeface="Verdana"/>
                <a:cs typeface="Verdana"/>
              </a:rPr>
              <a:t> 1,00 €</a:t>
            </a:r>
          </a:p>
          <a:p>
            <a:pPr marL="12700" algn="r" defTabSz="914400">
              <a:spcBef>
                <a:spcPts val="800"/>
              </a:spcBef>
            </a:pPr>
            <a:r>
              <a:rPr lang="de-DE" sz="1100" kern="0">
                <a:solidFill>
                  <a:srgbClr val="002A4A"/>
                </a:solidFill>
                <a:latin typeface="Verdana"/>
                <a:cs typeface="Verdana"/>
              </a:rPr>
              <a:t>1,50 €</a:t>
            </a:r>
            <a:br>
              <a:rPr lang="de-DE" sz="1100" kern="0">
                <a:solidFill>
                  <a:srgbClr val="002A4A"/>
                </a:solidFill>
                <a:latin typeface="Verdana"/>
                <a:cs typeface="Verdana"/>
              </a:rPr>
            </a:br>
            <a:endParaRPr lang="de-DE" sz="1100" kern="0">
              <a:solidFill>
                <a:srgbClr val="002A4A"/>
              </a:solidFill>
              <a:latin typeface="Verdana"/>
              <a:cs typeface="Verdana"/>
            </a:endParaRPr>
          </a:p>
        </p:txBody>
      </p:sp>
    </p:spTree>
    <p:extLst>
      <p:ext uri="{BB962C8B-B14F-4D97-AF65-F5344CB8AC3E}">
        <p14:creationId xmlns:p14="http://schemas.microsoft.com/office/powerpoint/2010/main" val="9826848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A06D7FE-8DBA-22EB-7B8C-78F08CD60D0D}"/>
              </a:ext>
            </a:extLst>
          </p:cNvPr>
          <p:cNvPicPr>
            <a:picLocks noChangeAspect="1"/>
          </p:cNvPicPr>
          <p:nvPr/>
        </p:nvPicPr>
        <p:blipFill rotWithShape="1">
          <a:blip r:embed="rId2"/>
          <a:srcRect l="20" r="5626"/>
          <a:stretch/>
        </p:blipFill>
        <p:spPr>
          <a:xfrm>
            <a:off x="3566496" y="0"/>
            <a:ext cx="7126904" cy="7562850"/>
          </a:xfrm>
          <a:prstGeom prst="rect">
            <a:avLst/>
          </a:prstGeom>
        </p:spPr>
      </p:pic>
      <p:sp>
        <p:nvSpPr>
          <p:cNvPr id="3" name="object 5">
            <a:extLst>
              <a:ext uri="{FF2B5EF4-FFF2-40B4-BE49-F238E27FC236}">
                <a16:creationId xmlns:a16="http://schemas.microsoft.com/office/drawing/2014/main" id="{CEB18511-D9BA-D9DF-A36E-DEF2C98EBE66}"/>
              </a:ext>
            </a:extLst>
          </p:cNvPr>
          <p:cNvSpPr txBox="1"/>
          <p:nvPr/>
        </p:nvSpPr>
        <p:spPr>
          <a:xfrm>
            <a:off x="453749" y="7163263"/>
            <a:ext cx="1810879" cy="151323"/>
          </a:xfrm>
          <a:prstGeom prst="rect">
            <a:avLst/>
          </a:prstGeom>
        </p:spPr>
        <p:txBody>
          <a:bodyPr vert="horz" wrap="square" lIns="0" tIns="12700" rIns="0" bIns="0" rtlCol="0">
            <a:spAutoFit/>
          </a:bodyPr>
          <a:lstStyle/>
          <a:p>
            <a:pPr marL="12700" defTabSz="914400">
              <a:spcBef>
                <a:spcPts val="100"/>
              </a:spcBef>
            </a:pPr>
            <a:r>
              <a:rPr sz="900" kern="0" dirty="0" err="1">
                <a:solidFill>
                  <a:srgbClr val="FFFFFF"/>
                </a:solidFill>
                <a:latin typeface="Verdana"/>
                <a:cs typeface="Verdana"/>
              </a:rPr>
              <a:t>Preisliste</a:t>
            </a:r>
            <a:r>
              <a:rPr sz="900" kern="0" dirty="0">
                <a:solidFill>
                  <a:srgbClr val="FFFFFF"/>
                </a:solidFill>
                <a:latin typeface="Verdana"/>
                <a:cs typeface="Verdana"/>
              </a:rPr>
              <a:t> / Stand </a:t>
            </a:r>
            <a:r>
              <a:rPr lang="de-DE" sz="900" kern="0" dirty="0">
                <a:solidFill>
                  <a:srgbClr val="FFFFFF"/>
                </a:solidFill>
                <a:latin typeface="Verdana"/>
                <a:cs typeface="Verdana"/>
              </a:rPr>
              <a:t>01.01.2024</a:t>
            </a:r>
            <a:endParaRPr sz="900" kern="0" dirty="0">
              <a:solidFill>
                <a:sysClr val="windowText" lastClr="000000"/>
              </a:solidFill>
              <a:latin typeface="Verdana"/>
              <a:cs typeface="Verdana"/>
            </a:endParaRPr>
          </a:p>
        </p:txBody>
      </p:sp>
      <p:sp>
        <p:nvSpPr>
          <p:cNvPr id="6" name="Textfeld 5">
            <a:extLst>
              <a:ext uri="{FF2B5EF4-FFF2-40B4-BE49-F238E27FC236}">
                <a16:creationId xmlns:a16="http://schemas.microsoft.com/office/drawing/2014/main" id="{19F4B3E1-1F87-C7BE-28BB-E5D43D42FE72}"/>
              </a:ext>
            </a:extLst>
          </p:cNvPr>
          <p:cNvSpPr txBox="1"/>
          <p:nvPr/>
        </p:nvSpPr>
        <p:spPr>
          <a:xfrm>
            <a:off x="329818" y="5080673"/>
            <a:ext cx="2976908" cy="1615186"/>
          </a:xfrm>
          <a:prstGeom prst="rect">
            <a:avLst/>
          </a:prstGeom>
          <a:noFill/>
        </p:spPr>
        <p:txBody>
          <a:bodyPr wrap="square" rtlCol="0">
            <a:spAutoFit/>
          </a:bodyPr>
          <a:lstStyle/>
          <a:p>
            <a:pPr marL="14400">
              <a:lnSpc>
                <a:spcPct val="107000"/>
              </a:lnSpc>
              <a:spcBef>
                <a:spcPts val="80"/>
              </a:spcBef>
            </a:pPr>
            <a:r>
              <a:rPr lang="de-DE" sz="1100">
                <a:solidFill>
                  <a:schemeClr val="bg1"/>
                </a:solidFill>
                <a:latin typeface="Verdana" panose="020B0604030504040204" pitchFamily="34" charset="0"/>
                <a:ea typeface="Verdana" panose="020B0604030504040204" pitchFamily="34" charset="0"/>
              </a:rPr>
              <a:t>ecos </a:t>
            </a:r>
            <a:r>
              <a:rPr lang="de-DE" sz="1100" err="1">
                <a:solidFill>
                  <a:schemeClr val="bg1"/>
                </a:solidFill>
                <a:latin typeface="Verdana" panose="020B0604030504040204" pitchFamily="34" charset="0"/>
                <a:ea typeface="Verdana" panose="020B0604030504040204" pitchFamily="34" charset="0"/>
              </a:rPr>
              <a:t>work</a:t>
            </a:r>
            <a:r>
              <a:rPr lang="de-DE" sz="1100">
                <a:solidFill>
                  <a:schemeClr val="bg1"/>
                </a:solidFill>
                <a:latin typeface="Verdana" panose="020B0604030504040204" pitchFamily="34" charset="0"/>
                <a:ea typeface="Verdana" panose="020B0604030504040204" pitchFamily="34" charset="0"/>
              </a:rPr>
              <a:t> </a:t>
            </a:r>
            <a:r>
              <a:rPr lang="de-DE" sz="1100" err="1">
                <a:solidFill>
                  <a:schemeClr val="bg1"/>
                </a:solidFill>
                <a:latin typeface="Verdana" panose="020B0604030504040204" pitchFamily="34" charset="0"/>
                <a:ea typeface="Verdana" panose="020B0604030504040204" pitchFamily="34" charset="0"/>
              </a:rPr>
              <a:t>spaces</a:t>
            </a:r>
            <a:r>
              <a:rPr lang="de-DE" sz="1100">
                <a:solidFill>
                  <a:schemeClr val="bg1"/>
                </a:solidFill>
                <a:latin typeface="Verdana" panose="020B0604030504040204" pitchFamily="34" charset="0"/>
                <a:ea typeface="Verdana" panose="020B0604030504040204" pitchFamily="34" charset="0"/>
              </a:rPr>
              <a:t> Hannover Nord</a:t>
            </a:r>
          </a:p>
          <a:p>
            <a:pPr marL="14400">
              <a:lnSpc>
                <a:spcPct val="107000"/>
              </a:lnSpc>
              <a:spcBef>
                <a:spcPts val="80"/>
              </a:spcBef>
            </a:pPr>
            <a:r>
              <a:rPr lang="de-DE" sz="1100">
                <a:solidFill>
                  <a:schemeClr val="bg1"/>
                </a:solidFill>
                <a:latin typeface="Verdana" panose="020B0604030504040204" pitchFamily="34" charset="0"/>
                <a:ea typeface="Verdana" panose="020B0604030504040204" pitchFamily="34" charset="0"/>
              </a:rPr>
              <a:t>Vahrenwalder Straße 269 A</a:t>
            </a:r>
          </a:p>
          <a:p>
            <a:pPr marL="14400">
              <a:lnSpc>
                <a:spcPct val="107000"/>
              </a:lnSpc>
              <a:spcBef>
                <a:spcPts val="80"/>
              </a:spcBef>
            </a:pPr>
            <a:r>
              <a:rPr lang="de-DE" sz="1100">
                <a:solidFill>
                  <a:schemeClr val="bg1"/>
                </a:solidFill>
                <a:latin typeface="Verdana" panose="020B0604030504040204" pitchFamily="34" charset="0"/>
                <a:ea typeface="Verdana" panose="020B0604030504040204" pitchFamily="34" charset="0"/>
              </a:rPr>
              <a:t>30179 Hannover</a:t>
            </a:r>
          </a:p>
          <a:p>
            <a:pPr marL="14400">
              <a:lnSpc>
                <a:spcPct val="107000"/>
              </a:lnSpc>
              <a:spcBef>
                <a:spcPts val="80"/>
              </a:spcBef>
            </a:pPr>
            <a:endParaRPr lang="de-DE" sz="1100">
              <a:solidFill>
                <a:schemeClr val="bg1"/>
              </a:solidFill>
              <a:latin typeface="Verdana" panose="020B0604030504040204" pitchFamily="34" charset="0"/>
              <a:ea typeface="Verdana" panose="020B0604030504040204" pitchFamily="34" charset="0"/>
            </a:endParaRPr>
          </a:p>
          <a:p>
            <a:pPr marL="14400">
              <a:lnSpc>
                <a:spcPct val="107000"/>
              </a:lnSpc>
              <a:spcBef>
                <a:spcPts val="80"/>
              </a:spcBef>
            </a:pPr>
            <a:r>
              <a:rPr lang="de-DE" sz="1100">
                <a:solidFill>
                  <a:schemeClr val="bg1"/>
                </a:solidFill>
                <a:latin typeface="Verdana" panose="020B0604030504040204" pitchFamily="34" charset="0"/>
                <a:ea typeface="Verdana" panose="020B0604030504040204" pitchFamily="34" charset="0"/>
              </a:rPr>
              <a:t>Tel.:</a:t>
            </a:r>
            <a:r>
              <a:rPr lang="de-DE" sz="1000">
                <a:solidFill>
                  <a:schemeClr val="bg1"/>
                </a:solidFill>
                <a:latin typeface="Verdana" panose="020B0604030504040204" pitchFamily="34" charset="0"/>
                <a:ea typeface="Verdana" panose="020B0604030504040204" pitchFamily="34" charset="0"/>
              </a:rPr>
              <a:t> </a:t>
            </a:r>
            <a:r>
              <a:rPr lang="de-DE" sz="1100">
                <a:solidFill>
                  <a:schemeClr val="bg1"/>
                </a:solidFill>
                <a:latin typeface="Verdana" panose="020B0604030504040204" pitchFamily="34" charset="0"/>
                <a:ea typeface="Verdana" panose="020B0604030504040204" pitchFamily="34" charset="0"/>
              </a:rPr>
              <a:t> +49 511 966 66</a:t>
            </a:r>
          </a:p>
          <a:p>
            <a:pPr marL="14400">
              <a:lnSpc>
                <a:spcPct val="107000"/>
              </a:lnSpc>
              <a:spcBef>
                <a:spcPts val="80"/>
              </a:spcBef>
            </a:pPr>
            <a:r>
              <a:rPr lang="de-DE" sz="1100">
                <a:solidFill>
                  <a:schemeClr val="bg1"/>
                </a:solidFill>
                <a:latin typeface="Verdana" panose="020B0604030504040204" pitchFamily="34" charset="0"/>
                <a:ea typeface="Verdana" panose="020B0604030504040204" pitchFamily="34" charset="0"/>
              </a:rPr>
              <a:t>Fax.: +49 511 966 67 01</a:t>
            </a:r>
          </a:p>
          <a:p>
            <a:pPr marL="14400">
              <a:lnSpc>
                <a:spcPct val="107000"/>
              </a:lnSpc>
              <a:spcBef>
                <a:spcPts val="80"/>
              </a:spcBef>
            </a:pPr>
            <a:r>
              <a:rPr lang="de-DE" sz="1100">
                <a:solidFill>
                  <a:schemeClr val="bg1"/>
                </a:solidFill>
                <a:latin typeface="Verdana" panose="020B0604030504040204" pitchFamily="34" charset="0"/>
                <a:ea typeface="Verdana" panose="020B0604030504040204" pitchFamily="34" charset="0"/>
              </a:rPr>
              <a:t>ecos-workspaces.com/hannover-nord</a:t>
            </a:r>
          </a:p>
          <a:p>
            <a:pPr marL="14400">
              <a:lnSpc>
                <a:spcPct val="107000"/>
              </a:lnSpc>
              <a:spcBef>
                <a:spcPts val="80"/>
              </a:spcBef>
            </a:pPr>
            <a:r>
              <a:rPr lang="de-DE" sz="1100">
                <a:solidFill>
                  <a:schemeClr val="bg1"/>
                </a:solidFill>
                <a:latin typeface="Verdana" panose="020B0604030504040204" pitchFamily="34" charset="0"/>
                <a:ea typeface="Verdana" panose="020B0604030504040204" pitchFamily="34" charset="0"/>
              </a:rPr>
              <a:t>hannover-nord@ecos-workspaces.com</a:t>
            </a:r>
          </a:p>
        </p:txBody>
      </p:sp>
    </p:spTree>
    <p:extLst>
      <p:ext uri="{BB962C8B-B14F-4D97-AF65-F5344CB8AC3E}">
        <p14:creationId xmlns:p14="http://schemas.microsoft.com/office/powerpoint/2010/main" val="30654279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897EB374-0B47-0F9F-168F-6EB395252925}"/>
              </a:ext>
            </a:extLst>
          </p:cNvPr>
          <p:cNvPicPr>
            <a:picLocks noChangeAspect="1"/>
          </p:cNvPicPr>
          <p:nvPr/>
        </p:nvPicPr>
        <p:blipFill>
          <a:blip r:embed="rId2"/>
          <a:stretch>
            <a:fillRect/>
          </a:stretch>
        </p:blipFill>
        <p:spPr>
          <a:xfrm>
            <a:off x="5441673" y="583216"/>
            <a:ext cx="612000" cy="612000"/>
          </a:xfrm>
          <a:prstGeom prst="rect">
            <a:avLst/>
          </a:prstGeom>
        </p:spPr>
      </p:pic>
      <p:pic>
        <p:nvPicPr>
          <p:cNvPr id="14" name="Grafik 13">
            <a:extLst>
              <a:ext uri="{FF2B5EF4-FFF2-40B4-BE49-F238E27FC236}">
                <a16:creationId xmlns:a16="http://schemas.microsoft.com/office/drawing/2014/main" id="{8583E617-CDE6-88CB-A7BF-5E45AD7CF01A}"/>
              </a:ext>
            </a:extLst>
          </p:cNvPr>
          <p:cNvPicPr>
            <a:picLocks noChangeAspect="1"/>
          </p:cNvPicPr>
          <p:nvPr/>
        </p:nvPicPr>
        <p:blipFill>
          <a:blip r:embed="rId3"/>
          <a:stretch>
            <a:fillRect/>
          </a:stretch>
        </p:blipFill>
        <p:spPr>
          <a:xfrm>
            <a:off x="6837200" y="572636"/>
            <a:ext cx="612000" cy="612000"/>
          </a:xfrm>
          <a:prstGeom prst="rect">
            <a:avLst/>
          </a:prstGeom>
        </p:spPr>
      </p:pic>
      <p:graphicFrame>
        <p:nvGraphicFramePr>
          <p:cNvPr id="11" name="Tabelle 10">
            <a:extLst>
              <a:ext uri="{FF2B5EF4-FFF2-40B4-BE49-F238E27FC236}">
                <a16:creationId xmlns:a16="http://schemas.microsoft.com/office/drawing/2014/main" id="{EF0F711F-D889-65D5-5FA8-97D0915EBED9}"/>
              </a:ext>
            </a:extLst>
          </p:cNvPr>
          <p:cNvGraphicFramePr>
            <a:graphicFrameLocks noGrp="1"/>
          </p:cNvGraphicFramePr>
          <p:nvPr>
            <p:extLst>
              <p:ext uri="{D42A27DB-BD31-4B8C-83A1-F6EECF244321}">
                <p14:modId xmlns:p14="http://schemas.microsoft.com/office/powerpoint/2010/main" val="913973302"/>
              </p:ext>
            </p:extLst>
          </p:nvPr>
        </p:nvGraphicFramePr>
        <p:xfrm>
          <a:off x="3996000" y="674914"/>
          <a:ext cx="6313950" cy="562941"/>
        </p:xfrm>
        <a:graphic>
          <a:graphicData uri="http://schemas.openxmlformats.org/drawingml/2006/table">
            <a:tbl>
              <a:tblPr firstRow="1" bandRow="1">
                <a:tableStyleId>{5C22544A-7EE6-4342-B048-85BDC9FD1C3A}</a:tableStyleId>
              </a:tblPr>
              <a:tblGrid>
                <a:gridCol w="701550">
                  <a:extLst>
                    <a:ext uri="{9D8B030D-6E8A-4147-A177-3AD203B41FA5}">
                      <a16:colId xmlns:a16="http://schemas.microsoft.com/office/drawing/2014/main" val="3665590606"/>
                    </a:ext>
                  </a:extLst>
                </a:gridCol>
                <a:gridCol w="701550">
                  <a:extLst>
                    <a:ext uri="{9D8B030D-6E8A-4147-A177-3AD203B41FA5}">
                      <a16:colId xmlns:a16="http://schemas.microsoft.com/office/drawing/2014/main" val="3461234836"/>
                    </a:ext>
                  </a:extLst>
                </a:gridCol>
                <a:gridCol w="701550">
                  <a:extLst>
                    <a:ext uri="{9D8B030D-6E8A-4147-A177-3AD203B41FA5}">
                      <a16:colId xmlns:a16="http://schemas.microsoft.com/office/drawing/2014/main" val="2695830013"/>
                    </a:ext>
                  </a:extLst>
                </a:gridCol>
                <a:gridCol w="701550">
                  <a:extLst>
                    <a:ext uri="{9D8B030D-6E8A-4147-A177-3AD203B41FA5}">
                      <a16:colId xmlns:a16="http://schemas.microsoft.com/office/drawing/2014/main" val="905470944"/>
                    </a:ext>
                  </a:extLst>
                </a:gridCol>
                <a:gridCol w="701550">
                  <a:extLst>
                    <a:ext uri="{9D8B030D-6E8A-4147-A177-3AD203B41FA5}">
                      <a16:colId xmlns:a16="http://schemas.microsoft.com/office/drawing/2014/main" val="1496566233"/>
                    </a:ext>
                  </a:extLst>
                </a:gridCol>
                <a:gridCol w="701550">
                  <a:extLst>
                    <a:ext uri="{9D8B030D-6E8A-4147-A177-3AD203B41FA5}">
                      <a16:colId xmlns:a16="http://schemas.microsoft.com/office/drawing/2014/main" val="1274460874"/>
                    </a:ext>
                  </a:extLst>
                </a:gridCol>
                <a:gridCol w="701550">
                  <a:extLst>
                    <a:ext uri="{9D8B030D-6E8A-4147-A177-3AD203B41FA5}">
                      <a16:colId xmlns:a16="http://schemas.microsoft.com/office/drawing/2014/main" val="148418787"/>
                    </a:ext>
                  </a:extLst>
                </a:gridCol>
                <a:gridCol w="701550">
                  <a:extLst>
                    <a:ext uri="{9D8B030D-6E8A-4147-A177-3AD203B41FA5}">
                      <a16:colId xmlns:a16="http://schemas.microsoft.com/office/drawing/2014/main" val="3125372144"/>
                    </a:ext>
                  </a:extLst>
                </a:gridCol>
                <a:gridCol w="701550">
                  <a:extLst>
                    <a:ext uri="{9D8B030D-6E8A-4147-A177-3AD203B41FA5}">
                      <a16:colId xmlns:a16="http://schemas.microsoft.com/office/drawing/2014/main" val="1276704703"/>
                    </a:ext>
                  </a:extLst>
                </a:gridCol>
              </a:tblGrid>
              <a:tr h="562941">
                <a:tc>
                  <a:txBody>
                    <a:bodyPr/>
                    <a:lstStyle/>
                    <a:p>
                      <a:pPr algn="ctr"/>
                      <a:r>
                        <a:rPr lang="de-DE" sz="550" b="0">
                          <a:solidFill>
                            <a:srgbClr val="002A4A"/>
                          </a:solidFill>
                          <a:latin typeface="Verdana" panose="020B0604030504040204" pitchFamily="34" charset="0"/>
                          <a:ea typeface="Verdana" panose="020B0604030504040204" pitchFamily="34" charset="0"/>
                        </a:rPr>
                        <a:t>Zutritt</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550" b="0">
                          <a:solidFill>
                            <a:srgbClr val="002A4A"/>
                          </a:solidFill>
                          <a:latin typeface="Verdana" panose="020B0604030504040204" pitchFamily="34" charset="0"/>
                          <a:ea typeface="Verdana" panose="020B0604030504040204" pitchFamily="34" charset="0"/>
                        </a:rPr>
                        <a:t>Office</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550" b="0">
                          <a:solidFill>
                            <a:srgbClr val="002A4A"/>
                          </a:solidFill>
                          <a:latin typeface="Verdana" panose="020B0604030504040204" pitchFamily="34" charset="0"/>
                          <a:ea typeface="Verdana" panose="020B0604030504040204" pitchFamily="34" charset="0"/>
                        </a:rPr>
                        <a:t>Geschäftsadresse</a:t>
                      </a:r>
                    </a:p>
                  </a:txBody>
                  <a:tcPr marL="36000" marR="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550" b="0">
                          <a:solidFill>
                            <a:srgbClr val="002A4A"/>
                          </a:solidFill>
                          <a:latin typeface="Verdana" panose="020B0604030504040204" pitchFamily="34" charset="0"/>
                          <a:ea typeface="Verdana" panose="020B0604030504040204" pitchFamily="34" charset="0"/>
                        </a:rPr>
                        <a:t>Empfang</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550" b="0">
                          <a:solidFill>
                            <a:srgbClr val="002A4A"/>
                          </a:solidFill>
                          <a:latin typeface="Verdana" panose="020B0604030504040204" pitchFamily="34" charset="0"/>
                          <a:ea typeface="Verdana" panose="020B0604030504040204" pitchFamily="34" charset="0"/>
                        </a:rPr>
                        <a:t>Postservice</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550" b="0">
                          <a:solidFill>
                            <a:srgbClr val="002A4A"/>
                          </a:solidFill>
                          <a:latin typeface="Verdana" panose="020B0604030504040204" pitchFamily="34" charset="0"/>
                          <a:ea typeface="Verdana" panose="020B0604030504040204" pitchFamily="34" charset="0"/>
                        </a:rPr>
                        <a:t>Parkplätze</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550" b="0" err="1">
                          <a:solidFill>
                            <a:srgbClr val="002A4A"/>
                          </a:solidFill>
                          <a:latin typeface="Verdana" panose="020B0604030504040204" pitchFamily="34" charset="0"/>
                          <a:ea typeface="Verdana" panose="020B0604030504040204" pitchFamily="34" charset="0"/>
                        </a:rPr>
                        <a:t>Indiv</a:t>
                      </a:r>
                      <a:r>
                        <a:rPr lang="de-DE" sz="550" b="0">
                          <a:solidFill>
                            <a:srgbClr val="002A4A"/>
                          </a:solidFill>
                          <a:latin typeface="Verdana" panose="020B0604030504040204" pitchFamily="34" charset="0"/>
                          <a:ea typeface="Verdana" panose="020B0604030504040204" pitchFamily="34" charset="0"/>
                        </a:rPr>
                        <a:t>. Mietdauer</a:t>
                      </a:r>
                    </a:p>
                  </a:txBody>
                  <a:tcPr marL="36000" marR="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550" b="0">
                          <a:solidFill>
                            <a:srgbClr val="002A4A"/>
                          </a:solidFill>
                          <a:latin typeface="Verdana" panose="020B0604030504040204" pitchFamily="34" charset="0"/>
                          <a:ea typeface="Verdana" panose="020B0604030504040204" pitchFamily="34" charset="0"/>
                        </a:rPr>
                        <a:t>Reinigung</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550" b="0">
                          <a:solidFill>
                            <a:srgbClr val="002A4A"/>
                          </a:solidFill>
                          <a:latin typeface="Verdana" panose="020B0604030504040204" pitchFamily="34" charset="0"/>
                          <a:ea typeface="Verdana" panose="020B0604030504040204" pitchFamily="34" charset="0"/>
                        </a:rPr>
                        <a:t>Kaffee / Wasser</a:t>
                      </a:r>
                    </a:p>
                  </a:txBody>
                  <a:tcPr marL="36000" marR="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72520390"/>
                  </a:ext>
                </a:extLst>
              </a:tr>
            </a:tbl>
          </a:graphicData>
        </a:graphic>
      </p:graphicFrame>
      <p:pic>
        <p:nvPicPr>
          <p:cNvPr id="10" name="Grafik 9">
            <a:extLst>
              <a:ext uri="{FF2B5EF4-FFF2-40B4-BE49-F238E27FC236}">
                <a16:creationId xmlns:a16="http://schemas.microsoft.com/office/drawing/2014/main" id="{2D470531-2C6F-E5FA-8170-635AAE984BB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640679" y="582870"/>
            <a:ext cx="612000" cy="612000"/>
          </a:xfrm>
          <a:prstGeom prst="rect">
            <a:avLst/>
          </a:prstGeom>
        </p:spPr>
      </p:pic>
      <p:pic>
        <p:nvPicPr>
          <p:cNvPr id="8" name="Grafik 7">
            <a:extLst>
              <a:ext uri="{FF2B5EF4-FFF2-40B4-BE49-F238E27FC236}">
                <a16:creationId xmlns:a16="http://schemas.microsoft.com/office/drawing/2014/main" id="{50F158AC-7AD9-ADBB-E248-0D83C077771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224936" y="587100"/>
            <a:ext cx="612000" cy="612000"/>
          </a:xfrm>
          <a:prstGeom prst="rect">
            <a:avLst/>
          </a:prstGeom>
        </p:spPr>
      </p:pic>
      <p:pic>
        <p:nvPicPr>
          <p:cNvPr id="19" name="Grafik 18">
            <a:extLst>
              <a:ext uri="{FF2B5EF4-FFF2-40B4-BE49-F238E27FC236}">
                <a16:creationId xmlns:a16="http://schemas.microsoft.com/office/drawing/2014/main" id="{472E3390-285F-438A-B004-A1BB04D886C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961443" y="583216"/>
            <a:ext cx="612000" cy="612000"/>
          </a:xfrm>
          <a:prstGeom prst="rect">
            <a:avLst/>
          </a:prstGeom>
        </p:spPr>
      </p:pic>
      <p:sp>
        <p:nvSpPr>
          <p:cNvPr id="4" name="Textfeld 3">
            <a:extLst>
              <a:ext uri="{FF2B5EF4-FFF2-40B4-BE49-F238E27FC236}">
                <a16:creationId xmlns:a16="http://schemas.microsoft.com/office/drawing/2014/main" id="{15C9FF68-D3DE-757C-D58F-C6023D4BE276}"/>
              </a:ext>
            </a:extLst>
          </p:cNvPr>
          <p:cNvSpPr txBox="1"/>
          <p:nvPr/>
        </p:nvSpPr>
        <p:spPr>
          <a:xfrm>
            <a:off x="5447171" y="1438671"/>
            <a:ext cx="4775779" cy="323165"/>
          </a:xfrm>
          <a:prstGeom prst="rect">
            <a:avLst/>
          </a:prstGeom>
          <a:noFill/>
        </p:spPr>
        <p:txBody>
          <a:bodyPr wrap="square" rtlCol="0">
            <a:spAutoFit/>
          </a:bodyPr>
          <a:lstStyle/>
          <a:p>
            <a:pPr algn="r"/>
            <a:r>
              <a:rPr lang="de-DE" sz="1100" kern="0">
                <a:solidFill>
                  <a:srgbClr val="002A4A"/>
                </a:solidFill>
                <a:latin typeface="Verdana"/>
                <a:ea typeface="+mn-ea"/>
                <a:cs typeface="Verdana"/>
              </a:rPr>
              <a:t>ab </a:t>
            </a:r>
            <a:r>
              <a:rPr lang="de-DE" sz="1500" b="1">
                <a:solidFill>
                  <a:srgbClr val="C1AF2B"/>
                </a:solidFill>
                <a:latin typeface="Verdana" panose="020B0604030504040204" pitchFamily="34" charset="0"/>
                <a:ea typeface="Verdana" panose="020B0604030504040204" pitchFamily="34" charset="0"/>
              </a:rPr>
              <a:t>769,00 €</a:t>
            </a:r>
          </a:p>
        </p:txBody>
      </p:sp>
      <p:sp>
        <p:nvSpPr>
          <p:cNvPr id="6" name="Textfeld 5">
            <a:extLst>
              <a:ext uri="{FF2B5EF4-FFF2-40B4-BE49-F238E27FC236}">
                <a16:creationId xmlns:a16="http://schemas.microsoft.com/office/drawing/2014/main" id="{FC1D908F-1F32-4837-2AE6-4D51A93B6D50}"/>
              </a:ext>
            </a:extLst>
          </p:cNvPr>
          <p:cNvSpPr txBox="1"/>
          <p:nvPr/>
        </p:nvSpPr>
        <p:spPr>
          <a:xfrm>
            <a:off x="8742784" y="3153600"/>
            <a:ext cx="1480166" cy="338554"/>
          </a:xfrm>
          <a:prstGeom prst="rect">
            <a:avLst/>
          </a:prstGeom>
          <a:noFill/>
        </p:spPr>
        <p:txBody>
          <a:bodyPr wrap="square" rtlCol="0">
            <a:spAutoFit/>
          </a:bodyPr>
          <a:lstStyle/>
          <a:p>
            <a:pPr algn="r"/>
            <a:r>
              <a:rPr lang="de-DE" sz="1500" b="1">
                <a:solidFill>
                  <a:srgbClr val="C1AF2B"/>
                </a:solidFill>
                <a:latin typeface="Verdana" panose="020B0604030504040204" pitchFamily="34" charset="0"/>
                <a:ea typeface="Verdana" panose="020B0604030504040204" pitchFamily="34" charset="0"/>
              </a:rPr>
              <a:t> </a:t>
            </a:r>
            <a:r>
              <a:rPr lang="de-DE" sz="1100" kern="0">
                <a:solidFill>
                  <a:srgbClr val="002A4A"/>
                </a:solidFill>
                <a:latin typeface="Verdana"/>
                <a:ea typeface="+mn-ea"/>
                <a:cs typeface="Verdana"/>
              </a:rPr>
              <a:t>ab</a:t>
            </a:r>
            <a:r>
              <a:rPr lang="de-DE" sz="1600" kern="0">
                <a:solidFill>
                  <a:srgbClr val="002A4A"/>
                </a:solidFill>
                <a:latin typeface="Verdana"/>
                <a:ea typeface="+mn-ea"/>
                <a:cs typeface="Verdana"/>
              </a:rPr>
              <a:t> </a:t>
            </a:r>
            <a:r>
              <a:rPr lang="de-DE" sz="1500" b="1">
                <a:solidFill>
                  <a:srgbClr val="C1AF2B"/>
                </a:solidFill>
                <a:latin typeface="Verdana" panose="020B0604030504040204" pitchFamily="34" charset="0"/>
                <a:ea typeface="Verdana" panose="020B0604030504040204" pitchFamily="34" charset="0"/>
              </a:rPr>
              <a:t>888,00 €</a:t>
            </a:r>
          </a:p>
        </p:txBody>
      </p:sp>
      <p:sp>
        <p:nvSpPr>
          <p:cNvPr id="3" name="object 5">
            <a:extLst>
              <a:ext uri="{FF2B5EF4-FFF2-40B4-BE49-F238E27FC236}">
                <a16:creationId xmlns:a16="http://schemas.microsoft.com/office/drawing/2014/main" id="{00748879-0AB0-EC1E-482B-9FCDA1B40CA2}"/>
              </a:ext>
            </a:extLst>
          </p:cNvPr>
          <p:cNvSpPr txBox="1"/>
          <p:nvPr/>
        </p:nvSpPr>
        <p:spPr>
          <a:xfrm>
            <a:off x="450000" y="7169404"/>
            <a:ext cx="1719886" cy="151323"/>
          </a:xfrm>
          <a:prstGeom prst="rect">
            <a:avLst/>
          </a:prstGeom>
        </p:spPr>
        <p:txBody>
          <a:bodyPr vert="horz" wrap="square" lIns="0" tIns="12700" rIns="0" bIns="0" rtlCol="0">
            <a:spAutoFit/>
          </a:bodyPr>
          <a:lstStyle/>
          <a:p>
            <a:pPr marL="12700" defTabSz="914400">
              <a:spcBef>
                <a:spcPts val="100"/>
              </a:spcBef>
            </a:pPr>
            <a:r>
              <a:rPr sz="900" kern="0" dirty="0" err="1">
                <a:solidFill>
                  <a:srgbClr val="FFFFFF"/>
                </a:solidFill>
                <a:latin typeface="Verdana"/>
                <a:cs typeface="Verdana"/>
              </a:rPr>
              <a:t>Preisliste</a:t>
            </a:r>
            <a:r>
              <a:rPr sz="900" kern="0" dirty="0">
                <a:solidFill>
                  <a:srgbClr val="FFFFFF"/>
                </a:solidFill>
                <a:latin typeface="Verdana"/>
                <a:cs typeface="Verdana"/>
              </a:rPr>
              <a:t> / Stand</a:t>
            </a:r>
            <a:r>
              <a:rPr lang="de-DE" sz="900" kern="0" dirty="0">
                <a:solidFill>
                  <a:srgbClr val="FFFFFF"/>
                </a:solidFill>
                <a:latin typeface="Verdana"/>
                <a:cs typeface="Verdana"/>
              </a:rPr>
              <a:t> 01.01.2024</a:t>
            </a:r>
            <a:endParaRPr sz="900" kern="0" dirty="0">
              <a:solidFill>
                <a:sysClr val="windowText" lastClr="000000"/>
              </a:solidFill>
              <a:latin typeface="Verdana"/>
              <a:cs typeface="Verdana"/>
            </a:endParaRPr>
          </a:p>
        </p:txBody>
      </p:sp>
      <p:sp>
        <p:nvSpPr>
          <p:cNvPr id="16" name="Textfeld 15">
            <a:extLst>
              <a:ext uri="{FF2B5EF4-FFF2-40B4-BE49-F238E27FC236}">
                <a16:creationId xmlns:a16="http://schemas.microsoft.com/office/drawing/2014/main" id="{581500F2-0B2B-E42D-B393-BC5ECECE68F8}"/>
              </a:ext>
            </a:extLst>
          </p:cNvPr>
          <p:cNvSpPr txBox="1"/>
          <p:nvPr/>
        </p:nvSpPr>
        <p:spPr>
          <a:xfrm>
            <a:off x="8530936" y="4506199"/>
            <a:ext cx="1692014" cy="263790"/>
          </a:xfrm>
          <a:prstGeom prst="rect">
            <a:avLst/>
          </a:prstGeom>
          <a:noFill/>
        </p:spPr>
        <p:txBody>
          <a:bodyPr wrap="square" rtlCol="0">
            <a:spAutoFit/>
          </a:bodyPr>
          <a:lstStyle/>
          <a:p>
            <a:pPr marL="14400" algn="r">
              <a:lnSpc>
                <a:spcPct val="107000"/>
              </a:lnSpc>
              <a:spcBef>
                <a:spcPts val="800"/>
              </a:spcBef>
            </a:pPr>
            <a:r>
              <a:rPr lang="de-DE" sz="1100">
                <a:solidFill>
                  <a:srgbClr val="002A4A"/>
                </a:solidFill>
                <a:effectLst/>
                <a:latin typeface="Verdana" panose="020B0604030504040204" pitchFamily="34" charset="0"/>
                <a:ea typeface="Calibri" panose="020F0502020204030204" pitchFamily="34" charset="0"/>
              </a:rPr>
              <a:t>ab 119,00 €</a:t>
            </a:r>
            <a:endParaRPr lang="de-DE" sz="1100">
              <a:solidFill>
                <a:srgbClr val="002A4A"/>
              </a:solidFill>
              <a:effectLst/>
              <a:latin typeface="Calibri" panose="020F0502020204030204" pitchFamily="34" charset="0"/>
              <a:ea typeface="Calibri" panose="020F0502020204030204" pitchFamily="34" charset="0"/>
            </a:endParaRPr>
          </a:p>
        </p:txBody>
      </p:sp>
      <p:pic>
        <p:nvPicPr>
          <p:cNvPr id="2" name="Grafik 1">
            <a:extLst>
              <a:ext uri="{FF2B5EF4-FFF2-40B4-BE49-F238E27FC236}">
                <a16:creationId xmlns:a16="http://schemas.microsoft.com/office/drawing/2014/main" id="{2A827139-5268-E971-6F22-803AC685ACE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65711" y="576000"/>
            <a:ext cx="612000" cy="612000"/>
          </a:xfrm>
          <a:prstGeom prst="rect">
            <a:avLst/>
          </a:prstGeom>
        </p:spPr>
      </p:pic>
      <p:pic>
        <p:nvPicPr>
          <p:cNvPr id="5" name="Grafik 4">
            <a:extLst>
              <a:ext uri="{FF2B5EF4-FFF2-40B4-BE49-F238E27FC236}">
                <a16:creationId xmlns:a16="http://schemas.microsoft.com/office/drawing/2014/main" id="{13B3CF7C-C1CE-5643-3AE3-3BBB33D4DC9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746294" y="576000"/>
            <a:ext cx="611654" cy="612000"/>
          </a:xfrm>
          <a:prstGeom prst="rect">
            <a:avLst/>
          </a:prstGeom>
        </p:spPr>
      </p:pic>
      <p:pic>
        <p:nvPicPr>
          <p:cNvPr id="7" name="Grafik 6">
            <a:extLst>
              <a:ext uri="{FF2B5EF4-FFF2-40B4-BE49-F238E27FC236}">
                <a16:creationId xmlns:a16="http://schemas.microsoft.com/office/drawing/2014/main" id="{68A55ACF-C408-9EFB-AF99-7B6E3951079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137796" y="583216"/>
            <a:ext cx="611654" cy="611654"/>
          </a:xfrm>
          <a:prstGeom prst="rect">
            <a:avLst/>
          </a:prstGeom>
        </p:spPr>
      </p:pic>
      <p:pic>
        <p:nvPicPr>
          <p:cNvPr id="9" name="Grafik 8">
            <a:extLst>
              <a:ext uri="{FF2B5EF4-FFF2-40B4-BE49-F238E27FC236}">
                <a16:creationId xmlns:a16="http://schemas.microsoft.com/office/drawing/2014/main" id="{2F99CA98-934D-2BBD-0F25-AB007C6450C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556536" y="583216"/>
            <a:ext cx="612000" cy="612000"/>
          </a:xfrm>
          <a:prstGeom prst="rect">
            <a:avLst/>
          </a:prstGeom>
        </p:spPr>
      </p:pic>
    </p:spTree>
    <p:extLst>
      <p:ext uri="{BB962C8B-B14F-4D97-AF65-F5344CB8AC3E}">
        <p14:creationId xmlns:p14="http://schemas.microsoft.com/office/powerpoint/2010/main" val="30464731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13B4CFC2-6675-F1CC-9D4C-D7EBBAEB3214}"/>
              </a:ext>
            </a:extLst>
          </p:cNvPr>
          <p:cNvSpPr txBox="1"/>
          <p:nvPr/>
        </p:nvSpPr>
        <p:spPr>
          <a:xfrm>
            <a:off x="3902400" y="864477"/>
            <a:ext cx="5720184" cy="5934958"/>
          </a:xfrm>
          <a:prstGeom prst="rect">
            <a:avLst/>
          </a:prstGeom>
          <a:noFill/>
        </p:spPr>
        <p:txBody>
          <a:bodyPr wrap="square" rtlCol="0">
            <a:spAutoFit/>
          </a:bodyPr>
          <a:lstStyle/>
          <a:p>
            <a:pPr marL="14400" marR="0" lvl="0" indent="0" algn="l" defTabSz="457200" rtl="0" eaLnBrk="1" fontAlgn="auto" latinLnBrk="0" hangingPunct="1">
              <a:lnSpc>
                <a:spcPct val="100000"/>
              </a:lnSpc>
              <a:spcBef>
                <a:spcPts val="800"/>
              </a:spcBef>
              <a:spcAft>
                <a:spcPts val="0"/>
              </a:spcAft>
              <a:buClrTx/>
              <a:buSzTx/>
              <a:buFontTx/>
              <a:buNone/>
              <a:tabLst/>
              <a:defRPr/>
            </a:pPr>
            <a:endParaRPr kumimoji="0" lang="de-DE" sz="1100" b="1" i="0" u="none" strike="noStrike" kern="0" cap="none" spc="0" normalizeH="0" baseline="0" noProof="0">
              <a:ln>
                <a:noFill/>
              </a:ln>
              <a:solidFill>
                <a:srgbClr val="002A4A"/>
              </a:solidFill>
              <a:effectLst/>
              <a:uLnTx/>
              <a:uFillTx/>
              <a:latin typeface="Verdana"/>
              <a:ea typeface="+mn-ea"/>
              <a:cs typeface="+mn-cs"/>
            </a:endParaRPr>
          </a:p>
          <a:p>
            <a:pPr marL="14400" marR="0" lvl="0" indent="0" algn="l" defTabSz="457200" rtl="0" eaLnBrk="1" fontAlgn="auto" latinLnBrk="0" hangingPunct="1">
              <a:lnSpc>
                <a:spcPct val="100000"/>
              </a:lnSpc>
              <a:spcBef>
                <a:spcPts val="800"/>
              </a:spcBef>
              <a:spcAft>
                <a:spcPts val="0"/>
              </a:spcAft>
              <a:buClrTx/>
              <a:buSzTx/>
              <a:buFontTx/>
              <a:buNone/>
              <a:tabLst/>
              <a:defRPr/>
            </a:pPr>
            <a:r>
              <a:rPr kumimoji="0" lang="de-DE" sz="1100" b="1" i="0" u="none" strike="noStrike" kern="0" cap="none" spc="0" normalizeH="0" baseline="0" noProof="0">
                <a:ln>
                  <a:noFill/>
                </a:ln>
                <a:solidFill>
                  <a:srgbClr val="002A4A"/>
                </a:solidFill>
                <a:effectLst/>
                <a:uLnTx/>
                <a:uFillTx/>
                <a:latin typeface="Verdana"/>
                <a:ea typeface="+mn-ea"/>
                <a:cs typeface="+mn-cs"/>
              </a:rPr>
              <a:t>Möblierung/Ausstattung</a:t>
            </a:r>
          </a:p>
          <a:p>
            <a:pPr marL="185850" marR="0" lvl="0" indent="-171450" algn="l" defTabSz="457200" rtl="0" eaLnBrk="1" fontAlgn="auto" latinLnBrk="0" hangingPunct="1">
              <a:lnSpc>
                <a:spcPct val="100000"/>
              </a:lnSpc>
              <a:spcBef>
                <a:spcPts val="800"/>
              </a:spcBef>
              <a:spcAft>
                <a:spcPts val="0"/>
              </a:spcAft>
              <a:buClr>
                <a:srgbClr val="002A4A"/>
              </a:buClr>
              <a:buSzTx/>
              <a:buFont typeface="Verdana" panose="020B0604030504040204" pitchFamily="34" charset="0"/>
              <a:buChar char="●"/>
              <a:tabLst/>
              <a:defRPr/>
            </a:pPr>
            <a:r>
              <a:rPr kumimoji="0" lang="de-DE" sz="1100" b="0" i="0" u="none" strike="noStrike" kern="0" cap="none" spc="0" normalizeH="0" baseline="0" noProof="0">
                <a:ln>
                  <a:noFill/>
                </a:ln>
                <a:solidFill>
                  <a:srgbClr val="002A4A"/>
                </a:solidFill>
                <a:effectLst/>
                <a:uLnTx/>
                <a:uFillTx/>
                <a:latin typeface="Verdana"/>
                <a:ea typeface="+mn-ea"/>
                <a:cs typeface="+mn-cs"/>
              </a:rPr>
              <a:t>Arbeitsplatz (Standard/Premium)</a:t>
            </a:r>
            <a:br>
              <a:rPr kumimoji="0" lang="de-DE" sz="1100" b="0" i="0" u="none" strike="noStrike" kern="0" cap="none" spc="0" normalizeH="0" baseline="0" noProof="0">
                <a:ln>
                  <a:noFill/>
                </a:ln>
                <a:solidFill>
                  <a:srgbClr val="002A4A"/>
                </a:solidFill>
                <a:effectLst/>
                <a:uLnTx/>
                <a:uFillTx/>
                <a:latin typeface="Verdana"/>
                <a:ea typeface="+mn-ea"/>
                <a:cs typeface="+mn-cs"/>
              </a:rPr>
            </a:br>
            <a:r>
              <a:rPr kumimoji="0" lang="de-DE" sz="1100" b="0" i="0" u="none" strike="noStrike" kern="0" cap="none" spc="0" normalizeH="0" baseline="0" noProof="0">
                <a:ln>
                  <a:noFill/>
                </a:ln>
                <a:solidFill>
                  <a:srgbClr val="002A4A"/>
                </a:solidFill>
                <a:effectLst/>
                <a:uLnTx/>
                <a:uFillTx/>
                <a:latin typeface="Verdana"/>
                <a:ea typeface="+mn-ea"/>
                <a:cs typeface="+mn-cs"/>
              </a:rPr>
              <a:t>(Schreibtisch, Drehstuhl, Rollcontainer, Sideboard)</a:t>
            </a:r>
          </a:p>
          <a:p>
            <a:pPr marL="185850" marR="0" lvl="0" indent="-171450" algn="l" defTabSz="457200" rtl="0" eaLnBrk="1" fontAlgn="auto" latinLnBrk="0" hangingPunct="1">
              <a:lnSpc>
                <a:spcPct val="100000"/>
              </a:lnSpc>
              <a:spcBef>
                <a:spcPts val="800"/>
              </a:spcBef>
              <a:spcAft>
                <a:spcPts val="0"/>
              </a:spcAft>
              <a:buClr>
                <a:srgbClr val="002A4A"/>
              </a:buClr>
              <a:buSzTx/>
              <a:buFont typeface="Verdana" panose="020B0604030504040204" pitchFamily="34" charset="0"/>
              <a:buChar char="●"/>
              <a:tabLst/>
              <a:defRPr/>
            </a:pPr>
            <a:r>
              <a:rPr lang="de-DE" sz="1100" kern="0" err="1">
                <a:solidFill>
                  <a:srgbClr val="002A4A"/>
                </a:solidFill>
                <a:latin typeface="Verdana"/>
              </a:rPr>
              <a:t>Mitarbeiter:In</a:t>
            </a:r>
            <a:r>
              <a:rPr lang="de-DE" sz="1100" kern="0">
                <a:solidFill>
                  <a:srgbClr val="002A4A"/>
                </a:solidFill>
                <a:latin typeface="Verdana"/>
              </a:rPr>
              <a:t>, je</a:t>
            </a:r>
            <a:br>
              <a:rPr lang="de-DE" sz="1100" kern="0">
                <a:solidFill>
                  <a:srgbClr val="002A4A"/>
                </a:solidFill>
                <a:latin typeface="Verdana"/>
              </a:rPr>
            </a:br>
            <a:r>
              <a:rPr lang="de-DE" sz="1100" kern="0">
                <a:solidFill>
                  <a:srgbClr val="002A4A"/>
                </a:solidFill>
                <a:latin typeface="Verdana"/>
              </a:rPr>
              <a:t>(Internetnutzung, Getränkeflat, Zutritt)</a:t>
            </a:r>
            <a:endParaRPr kumimoji="0" lang="de-DE" sz="1100" b="0" i="0" u="none" strike="noStrike" kern="0" cap="none" spc="0" normalizeH="0" baseline="0" noProof="0">
              <a:ln>
                <a:noFill/>
              </a:ln>
              <a:solidFill>
                <a:srgbClr val="002A4A"/>
              </a:solidFill>
              <a:effectLst/>
              <a:uLnTx/>
              <a:uFillTx/>
              <a:latin typeface="Verdana"/>
              <a:ea typeface="+mn-ea"/>
              <a:cs typeface="+mn-cs"/>
            </a:endParaRPr>
          </a:p>
          <a:p>
            <a:pPr marL="185850" marR="0" lvl="0" indent="-171450" algn="l" defTabSz="457200" rtl="0" eaLnBrk="1" fontAlgn="auto" latinLnBrk="0" hangingPunct="1">
              <a:lnSpc>
                <a:spcPct val="100000"/>
              </a:lnSpc>
              <a:spcBef>
                <a:spcPts val="800"/>
              </a:spcBef>
              <a:spcAft>
                <a:spcPts val="0"/>
              </a:spcAft>
              <a:buClr>
                <a:srgbClr val="002A4A"/>
              </a:buClr>
              <a:buSzTx/>
              <a:buFont typeface="Verdana" panose="020B0604030504040204" pitchFamily="34" charset="0"/>
              <a:buChar char="●"/>
              <a:tabLst/>
              <a:defRPr/>
            </a:pPr>
            <a:r>
              <a:rPr kumimoji="0" lang="de-DE" sz="1100" b="0" i="0" u="none" strike="noStrike" kern="0" cap="none" spc="0" normalizeH="0" baseline="0" noProof="0">
                <a:ln>
                  <a:noFill/>
                </a:ln>
                <a:solidFill>
                  <a:srgbClr val="002A4A"/>
                </a:solidFill>
                <a:effectLst/>
                <a:uLnTx/>
                <a:uFillTx/>
                <a:latin typeface="Verdana"/>
                <a:ea typeface="+mn-ea"/>
                <a:cs typeface="+mn-cs"/>
              </a:rPr>
              <a:t>Sondermöblierung </a:t>
            </a:r>
          </a:p>
          <a:p>
            <a:pPr marL="185850" marR="0" lvl="0" indent="-171450" algn="l" defTabSz="457200" rtl="0" eaLnBrk="1" fontAlgn="auto" latinLnBrk="0" hangingPunct="1">
              <a:lnSpc>
                <a:spcPct val="100000"/>
              </a:lnSpc>
              <a:spcBef>
                <a:spcPts val="800"/>
              </a:spcBef>
              <a:spcAft>
                <a:spcPts val="0"/>
              </a:spcAft>
              <a:buClr>
                <a:srgbClr val="002A4A"/>
              </a:buClr>
              <a:buSzTx/>
              <a:buFont typeface="Verdana" panose="020B0604030504040204" pitchFamily="34" charset="0"/>
              <a:buChar char="●"/>
              <a:tabLst/>
              <a:defRPr/>
            </a:pPr>
            <a:r>
              <a:rPr kumimoji="0" lang="de-DE" sz="1100" b="0" i="0" u="none" strike="noStrike" kern="0" cap="none" spc="0" normalizeH="0" baseline="0" noProof="0">
                <a:ln>
                  <a:noFill/>
                </a:ln>
                <a:solidFill>
                  <a:srgbClr val="002A4A"/>
                </a:solidFill>
                <a:effectLst/>
                <a:uLnTx/>
                <a:uFillTx/>
                <a:latin typeface="Verdana"/>
                <a:ea typeface="+mn-ea"/>
                <a:cs typeface="+mn-cs"/>
              </a:rPr>
              <a:t>Mobiler Schrank, abschließbar</a:t>
            </a:r>
          </a:p>
          <a:p>
            <a:pPr marL="185850" marR="0" lvl="0" indent="-171450" algn="l" defTabSz="457200" rtl="0" eaLnBrk="1" fontAlgn="auto" latinLnBrk="0" hangingPunct="1">
              <a:lnSpc>
                <a:spcPct val="100000"/>
              </a:lnSpc>
              <a:spcBef>
                <a:spcPts val="800"/>
              </a:spcBef>
              <a:spcAft>
                <a:spcPts val="0"/>
              </a:spcAft>
              <a:buClr>
                <a:srgbClr val="002A4A"/>
              </a:buClr>
              <a:buSzTx/>
              <a:buFont typeface="Verdana" panose="020B0604030504040204" pitchFamily="34" charset="0"/>
              <a:buChar char="●"/>
              <a:tabLst/>
              <a:defRPr/>
            </a:pPr>
            <a:r>
              <a:rPr kumimoji="0" lang="de-DE" sz="1100" b="0" i="0" u="none" strike="noStrike" kern="0" cap="none" spc="0" normalizeH="0" baseline="0" noProof="0">
                <a:ln>
                  <a:noFill/>
                </a:ln>
                <a:solidFill>
                  <a:srgbClr val="002A4A"/>
                </a:solidFill>
                <a:effectLst/>
                <a:uLnTx/>
                <a:uFillTx/>
                <a:latin typeface="Verdana"/>
                <a:ea typeface="+mn-ea"/>
                <a:cs typeface="+mn-cs"/>
              </a:rPr>
              <a:t>Tiefgaragenstellplatz </a:t>
            </a:r>
          </a:p>
          <a:p>
            <a:pPr marL="185850" marR="0" lvl="0" indent="-171450" algn="l" defTabSz="457200" rtl="0" eaLnBrk="1" fontAlgn="auto" latinLnBrk="0" hangingPunct="1">
              <a:lnSpc>
                <a:spcPct val="100000"/>
              </a:lnSpc>
              <a:spcBef>
                <a:spcPts val="800"/>
              </a:spcBef>
              <a:spcAft>
                <a:spcPts val="0"/>
              </a:spcAft>
              <a:buClr>
                <a:srgbClr val="002A4A"/>
              </a:buClr>
              <a:buSzTx/>
              <a:buFont typeface="Verdana" panose="020B0604030504040204" pitchFamily="34" charset="0"/>
              <a:buChar char="●"/>
              <a:tabLst/>
              <a:defRPr/>
            </a:pPr>
            <a:r>
              <a:rPr kumimoji="0" lang="de-DE" sz="1100" b="0" i="0" u="none" strike="noStrike" kern="0" cap="none" spc="0" normalizeH="0" baseline="0" noProof="0">
                <a:ln>
                  <a:noFill/>
                </a:ln>
                <a:solidFill>
                  <a:srgbClr val="002A4A"/>
                </a:solidFill>
                <a:effectLst/>
                <a:uLnTx/>
                <a:uFillTx/>
                <a:latin typeface="Verdana"/>
                <a:ea typeface="+mn-ea"/>
                <a:cs typeface="+mn-cs"/>
              </a:rPr>
              <a:t>Laden von Elektrofahrzeugen / je kWh</a:t>
            </a:r>
          </a:p>
          <a:p>
            <a:pPr marL="14400" marR="0" lvl="0" indent="0" algn="l" defTabSz="457200" rtl="0" eaLnBrk="1" fontAlgn="auto" latinLnBrk="0" hangingPunct="1">
              <a:lnSpc>
                <a:spcPct val="100000"/>
              </a:lnSpc>
              <a:spcBef>
                <a:spcPts val="800"/>
              </a:spcBef>
              <a:spcAft>
                <a:spcPts val="0"/>
              </a:spcAft>
              <a:buClrTx/>
              <a:buSzTx/>
              <a:buFontTx/>
              <a:buNone/>
              <a:tabLst/>
              <a:defRPr/>
            </a:pPr>
            <a:endParaRPr kumimoji="0" lang="de-DE" sz="1100" b="0" i="0" u="none" strike="noStrike" kern="0" cap="none" spc="0" normalizeH="0" baseline="0" noProof="0">
              <a:ln>
                <a:noFill/>
              </a:ln>
              <a:solidFill>
                <a:srgbClr val="002A4A"/>
              </a:solidFill>
              <a:effectLst/>
              <a:uLnTx/>
              <a:uFillTx/>
              <a:latin typeface="Verdana"/>
              <a:ea typeface="+mn-ea"/>
              <a:cs typeface="+mn-cs"/>
            </a:endParaRPr>
          </a:p>
          <a:p>
            <a:pPr marL="14400" marR="0" lvl="0" indent="0" algn="l" defTabSz="457200" rtl="0" eaLnBrk="1" fontAlgn="auto" latinLnBrk="0" hangingPunct="1">
              <a:lnSpc>
                <a:spcPct val="100000"/>
              </a:lnSpc>
              <a:spcBef>
                <a:spcPts val="800"/>
              </a:spcBef>
              <a:spcAft>
                <a:spcPts val="0"/>
              </a:spcAft>
              <a:buClrTx/>
              <a:buSzTx/>
              <a:buFontTx/>
              <a:buNone/>
              <a:tabLst/>
              <a:defRPr/>
            </a:pPr>
            <a:r>
              <a:rPr kumimoji="0" lang="de-DE" sz="1100" b="1" i="0" u="none" strike="noStrike" kern="0" cap="none" spc="0" normalizeH="0" baseline="0" noProof="0">
                <a:ln>
                  <a:noFill/>
                </a:ln>
                <a:solidFill>
                  <a:srgbClr val="002A4A"/>
                </a:solidFill>
                <a:effectLst/>
                <a:uLnTx/>
                <a:uFillTx/>
                <a:latin typeface="Verdana"/>
                <a:ea typeface="+mn-ea"/>
                <a:cs typeface="+mn-cs"/>
              </a:rPr>
              <a:t>IT/Technik</a:t>
            </a:r>
          </a:p>
          <a:p>
            <a:pPr marL="185850" marR="0" lvl="0" indent="-171450" algn="l" defTabSz="457200" rtl="0" eaLnBrk="1" fontAlgn="auto" latinLnBrk="0" hangingPunct="1">
              <a:lnSpc>
                <a:spcPct val="100000"/>
              </a:lnSpc>
              <a:spcBef>
                <a:spcPts val="800"/>
              </a:spcBef>
              <a:spcAft>
                <a:spcPts val="0"/>
              </a:spcAft>
              <a:buClr>
                <a:srgbClr val="002A4A"/>
              </a:buClr>
              <a:buSzTx/>
              <a:buFont typeface="Verdana" panose="020B0604030504040204" pitchFamily="34" charset="0"/>
              <a:buChar char="●"/>
              <a:tabLst/>
              <a:defRPr/>
            </a:pPr>
            <a:r>
              <a:rPr kumimoji="0" lang="de-DE" sz="1100" b="0" i="0" u="none" strike="noStrike" kern="0" cap="none" spc="0" normalizeH="0" baseline="0" noProof="0">
                <a:ln>
                  <a:noFill/>
                </a:ln>
                <a:solidFill>
                  <a:srgbClr val="002A4A"/>
                </a:solidFill>
                <a:effectLst/>
                <a:uLnTx/>
                <a:uFillTx/>
                <a:latin typeface="Verdana"/>
                <a:ea typeface="+mn-ea"/>
                <a:cs typeface="+mn-cs"/>
              </a:rPr>
              <a:t>Internetzugang WLAN</a:t>
            </a:r>
          </a:p>
          <a:p>
            <a:pPr marL="185850" marR="0" lvl="0" indent="-171450" algn="l" defTabSz="457200" rtl="0" eaLnBrk="1" fontAlgn="auto" latinLnBrk="0" hangingPunct="1">
              <a:lnSpc>
                <a:spcPct val="100000"/>
              </a:lnSpc>
              <a:spcBef>
                <a:spcPts val="800"/>
              </a:spcBef>
              <a:spcAft>
                <a:spcPts val="0"/>
              </a:spcAft>
              <a:buClr>
                <a:srgbClr val="002A4A"/>
              </a:buClr>
              <a:buSzTx/>
              <a:buFont typeface="Verdana" panose="020B0604030504040204" pitchFamily="34" charset="0"/>
              <a:buChar char="●"/>
              <a:tabLst/>
              <a:defRPr/>
            </a:pPr>
            <a:r>
              <a:rPr kumimoji="0" lang="de-DE" sz="1100" b="0" i="0" u="none" strike="noStrike" kern="0" cap="none" spc="0" normalizeH="0" baseline="0" noProof="0">
                <a:ln>
                  <a:noFill/>
                </a:ln>
                <a:solidFill>
                  <a:srgbClr val="002A4A"/>
                </a:solidFill>
                <a:effectLst/>
                <a:uLnTx/>
                <a:uFillTx/>
                <a:latin typeface="Verdana"/>
                <a:ea typeface="+mn-ea"/>
                <a:cs typeface="+mn-cs"/>
              </a:rPr>
              <a:t>Öffentliche IP-Adresse über WAN-Anschluss</a:t>
            </a:r>
          </a:p>
          <a:p>
            <a:pPr marL="185850" marR="0" lvl="0" indent="-171450" algn="l" defTabSz="457200" rtl="0" eaLnBrk="1" fontAlgn="auto" latinLnBrk="0" hangingPunct="1">
              <a:lnSpc>
                <a:spcPct val="100000"/>
              </a:lnSpc>
              <a:spcBef>
                <a:spcPts val="800"/>
              </a:spcBef>
              <a:spcAft>
                <a:spcPts val="0"/>
              </a:spcAft>
              <a:buClr>
                <a:srgbClr val="002A4A"/>
              </a:buClr>
              <a:buSzTx/>
              <a:buFont typeface="Verdana" panose="020B0604030504040204" pitchFamily="34" charset="0"/>
              <a:buChar char="●"/>
              <a:tabLst/>
              <a:defRPr/>
            </a:pPr>
            <a:r>
              <a:rPr kumimoji="0" lang="de-DE" sz="1100" b="0" i="0" u="none" strike="noStrike" kern="0" cap="none" spc="0" normalizeH="0" baseline="0" noProof="0">
                <a:ln>
                  <a:noFill/>
                </a:ln>
                <a:solidFill>
                  <a:srgbClr val="002A4A"/>
                </a:solidFill>
                <a:effectLst/>
                <a:uLnTx/>
                <a:uFillTx/>
                <a:latin typeface="Verdana"/>
                <a:ea typeface="+mn-ea"/>
                <a:cs typeface="+mn-cs"/>
              </a:rPr>
              <a:t>Drucken / Kopieren / Scannen je Seite A4</a:t>
            </a:r>
          </a:p>
          <a:p>
            <a:pPr marL="14400" marR="0" lvl="0" indent="0" algn="l" defTabSz="457200" rtl="0" eaLnBrk="1" fontAlgn="auto" latinLnBrk="0" hangingPunct="1">
              <a:lnSpc>
                <a:spcPct val="100000"/>
              </a:lnSpc>
              <a:spcBef>
                <a:spcPts val="800"/>
              </a:spcBef>
              <a:spcAft>
                <a:spcPts val="0"/>
              </a:spcAft>
              <a:buClrTx/>
              <a:buSzTx/>
              <a:buFontTx/>
              <a:buNone/>
              <a:tabLst/>
              <a:defRPr/>
            </a:pPr>
            <a:endParaRPr kumimoji="0" lang="de-DE" sz="1100" b="0" i="0" u="none" strike="noStrike" kern="0" cap="none" spc="0" normalizeH="0" baseline="0" noProof="0">
              <a:ln>
                <a:noFill/>
              </a:ln>
              <a:solidFill>
                <a:srgbClr val="002A4A"/>
              </a:solidFill>
              <a:effectLst/>
              <a:uLnTx/>
              <a:uFillTx/>
              <a:latin typeface="Verdana"/>
              <a:ea typeface="+mn-ea"/>
              <a:cs typeface="+mn-cs"/>
            </a:endParaRPr>
          </a:p>
          <a:p>
            <a:pPr marL="14400" marR="0" lvl="0" indent="0" algn="l" defTabSz="457200" rtl="0" eaLnBrk="1" fontAlgn="auto" latinLnBrk="0" hangingPunct="1">
              <a:lnSpc>
                <a:spcPct val="100000"/>
              </a:lnSpc>
              <a:spcBef>
                <a:spcPts val="800"/>
              </a:spcBef>
              <a:spcAft>
                <a:spcPts val="0"/>
              </a:spcAft>
              <a:buClrTx/>
              <a:buSzTx/>
              <a:buFontTx/>
              <a:buNone/>
              <a:tabLst/>
              <a:defRPr/>
            </a:pPr>
            <a:r>
              <a:rPr kumimoji="0" lang="de-DE" sz="1100" b="1" i="0" u="none" strike="noStrike" kern="0" cap="none" spc="0" normalizeH="0" baseline="0" noProof="0">
                <a:ln>
                  <a:noFill/>
                </a:ln>
                <a:solidFill>
                  <a:srgbClr val="002A4A"/>
                </a:solidFill>
                <a:effectLst/>
                <a:uLnTx/>
                <a:uFillTx/>
                <a:latin typeface="Verdana"/>
                <a:ea typeface="+mn-ea"/>
                <a:cs typeface="+mn-cs"/>
              </a:rPr>
              <a:t>Telefonie</a:t>
            </a:r>
          </a:p>
          <a:p>
            <a:pPr marL="185850" marR="0" lvl="0" indent="-171450" algn="l" defTabSz="457200" rtl="0" eaLnBrk="1" fontAlgn="auto" latinLnBrk="0" hangingPunct="1">
              <a:lnSpc>
                <a:spcPct val="100000"/>
              </a:lnSpc>
              <a:spcBef>
                <a:spcPts val="800"/>
              </a:spcBef>
              <a:spcAft>
                <a:spcPts val="0"/>
              </a:spcAft>
              <a:buClr>
                <a:srgbClr val="002A4A"/>
              </a:buClr>
              <a:buSzTx/>
              <a:buFont typeface="Verdana" panose="020B0604030504040204" pitchFamily="34" charset="0"/>
              <a:buChar char="●"/>
              <a:tabLst/>
              <a:defRPr/>
            </a:pPr>
            <a:r>
              <a:rPr kumimoji="0" lang="de-DE" sz="1100" b="0" i="0" u="none" strike="noStrike" kern="0" cap="none" spc="0" normalizeH="0" baseline="0" noProof="0">
                <a:ln>
                  <a:noFill/>
                </a:ln>
                <a:solidFill>
                  <a:srgbClr val="002A4A"/>
                </a:solidFill>
                <a:effectLst/>
                <a:uLnTx/>
                <a:uFillTx/>
                <a:latin typeface="Verdana"/>
                <a:ea typeface="+mn-ea"/>
                <a:cs typeface="+mn-cs"/>
              </a:rPr>
              <a:t>Telefonanschluss inkl. Endgerät/App und lokaler Rufnummer</a:t>
            </a:r>
          </a:p>
          <a:p>
            <a:pPr marL="185850" marR="0" lvl="0" indent="-171450" algn="l" defTabSz="457200" rtl="0" eaLnBrk="1" fontAlgn="auto" latinLnBrk="0" hangingPunct="1">
              <a:lnSpc>
                <a:spcPct val="100000"/>
              </a:lnSpc>
              <a:spcBef>
                <a:spcPts val="800"/>
              </a:spcBef>
              <a:spcAft>
                <a:spcPts val="0"/>
              </a:spcAft>
              <a:buClr>
                <a:srgbClr val="002A4A"/>
              </a:buClr>
              <a:buSzTx/>
              <a:buFont typeface="Verdana" panose="020B0604030504040204" pitchFamily="34" charset="0"/>
              <a:buChar char="●"/>
              <a:tabLst/>
              <a:defRPr/>
            </a:pPr>
            <a:r>
              <a:rPr kumimoji="0" lang="de-DE" sz="1100" b="0" i="0" u="none" strike="noStrike" kern="0" cap="none" spc="0" normalizeH="0" baseline="0" noProof="0">
                <a:ln>
                  <a:noFill/>
                </a:ln>
                <a:solidFill>
                  <a:srgbClr val="002A4A"/>
                </a:solidFill>
                <a:effectLst/>
                <a:uLnTx/>
                <a:uFillTx/>
                <a:latin typeface="Verdana"/>
                <a:ea typeface="+mn-ea"/>
                <a:cs typeface="+mn-cs"/>
              </a:rPr>
              <a:t>Zusätzlicher Telefonanschluss</a:t>
            </a:r>
          </a:p>
          <a:p>
            <a:pPr marL="185850" indent="-171450">
              <a:spcBef>
                <a:spcPts val="800"/>
              </a:spcBef>
              <a:buClr>
                <a:srgbClr val="002A4A"/>
              </a:buClr>
              <a:buFont typeface="Verdana" panose="020B0604030504040204" pitchFamily="34" charset="0"/>
              <a:buChar char="●"/>
            </a:pPr>
            <a:r>
              <a:rPr kumimoji="0" lang="de-DE" sz="1100" b="0" i="0" u="none" strike="noStrike" kern="0" cap="none" spc="0" normalizeH="0" baseline="0" noProof="0">
                <a:ln>
                  <a:noFill/>
                </a:ln>
                <a:solidFill>
                  <a:srgbClr val="002A4A"/>
                </a:solidFill>
                <a:effectLst/>
                <a:uLnTx/>
                <a:uFillTx/>
                <a:latin typeface="Verdana"/>
                <a:ea typeface="+mn-ea"/>
                <a:cs typeface="+mn-cs"/>
              </a:rPr>
              <a:t>Telefonservice, Rufannahme inkl. Gesprächsnotiz </a:t>
            </a:r>
          </a:p>
          <a:p>
            <a:pPr marL="185850" indent="-171450">
              <a:spcBef>
                <a:spcPts val="800"/>
              </a:spcBef>
              <a:buClr>
                <a:srgbClr val="002A4A"/>
              </a:buClr>
              <a:buFont typeface="Verdana" panose="020B0604030504040204" pitchFamily="34" charset="0"/>
              <a:buChar char="●"/>
            </a:pPr>
            <a:r>
              <a:rPr lang="de-DE" sz="1100" kern="0">
                <a:solidFill>
                  <a:srgbClr val="002A4A"/>
                </a:solidFill>
                <a:latin typeface="Verdana"/>
              </a:rPr>
              <a:t>Fax2Mail</a:t>
            </a:r>
            <a:endParaRPr kumimoji="0" lang="de-DE" sz="1100" b="0" i="0" u="none" strike="noStrike" kern="0" cap="none" spc="0" normalizeH="0" baseline="0" noProof="0">
              <a:ln>
                <a:noFill/>
              </a:ln>
              <a:solidFill>
                <a:srgbClr val="002A4A"/>
              </a:solidFill>
              <a:effectLst/>
              <a:uLnTx/>
              <a:uFillTx/>
              <a:latin typeface="Verdana"/>
              <a:ea typeface="+mn-ea"/>
              <a:cs typeface="+mn-cs"/>
            </a:endParaRPr>
          </a:p>
          <a:p>
            <a:pPr marL="185850" marR="0" lvl="0" indent="-171450" algn="l" defTabSz="457200" rtl="0" eaLnBrk="1" fontAlgn="auto" latinLnBrk="0" hangingPunct="1">
              <a:lnSpc>
                <a:spcPct val="100000"/>
              </a:lnSpc>
              <a:spcBef>
                <a:spcPts val="800"/>
              </a:spcBef>
              <a:spcAft>
                <a:spcPts val="0"/>
              </a:spcAft>
              <a:buClr>
                <a:srgbClr val="002A4A"/>
              </a:buClr>
              <a:buSzTx/>
              <a:buFont typeface="Verdana" panose="020B0604030504040204" pitchFamily="34" charset="0"/>
              <a:buChar char="●"/>
              <a:tabLst/>
              <a:defRPr/>
            </a:pPr>
            <a:endParaRPr kumimoji="0" lang="de-DE" sz="1100" b="0" i="0" u="none" strike="noStrike" kern="0" cap="none" spc="0" normalizeH="0" baseline="0" noProof="0">
              <a:ln>
                <a:noFill/>
              </a:ln>
              <a:solidFill>
                <a:srgbClr val="002A4A"/>
              </a:solidFill>
              <a:effectLst/>
              <a:uLnTx/>
              <a:uFillTx/>
              <a:latin typeface="Verdana"/>
              <a:ea typeface="+mn-ea"/>
              <a:cs typeface="+mn-cs"/>
            </a:endParaRPr>
          </a:p>
        </p:txBody>
      </p:sp>
      <p:sp>
        <p:nvSpPr>
          <p:cNvPr id="17" name="object 4">
            <a:extLst>
              <a:ext uri="{FF2B5EF4-FFF2-40B4-BE49-F238E27FC236}">
                <a16:creationId xmlns:a16="http://schemas.microsoft.com/office/drawing/2014/main" id="{7E501318-B78A-05B6-1764-ADAE2E955D4A}"/>
              </a:ext>
            </a:extLst>
          </p:cNvPr>
          <p:cNvSpPr txBox="1"/>
          <p:nvPr/>
        </p:nvSpPr>
        <p:spPr>
          <a:xfrm>
            <a:off x="8871774" y="885632"/>
            <a:ext cx="1232315" cy="5414303"/>
          </a:xfrm>
          <a:prstGeom prst="rect">
            <a:avLst/>
          </a:prstGeom>
        </p:spPr>
        <p:txBody>
          <a:bodyPr vert="horz" wrap="square" lIns="0" tIns="12700" rIns="0" bIns="0" rtlCol="0">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endParaRPr kumimoji="0" sz="1100" b="0" i="0" u="none" strike="noStrike" kern="0" cap="none" spc="0" normalizeH="0" baseline="0" noProof="0">
              <a:ln>
                <a:noFill/>
              </a:ln>
              <a:solidFill>
                <a:sysClr val="windowText" lastClr="000000"/>
              </a:solidFill>
              <a:effectLst/>
              <a:uLnTx/>
              <a:uFillTx/>
              <a:latin typeface="Verdana"/>
              <a:ea typeface="+mn-ea"/>
              <a:cs typeface="Verdana"/>
            </a:endParaRPr>
          </a:p>
          <a:p>
            <a:pPr marL="12700" marR="0" lvl="0" indent="0" algn="r" defTabSz="914400" rtl="0" eaLnBrk="1" fontAlgn="auto" latinLnBrk="0" hangingPunct="1">
              <a:lnSpc>
                <a:spcPct val="100000"/>
              </a:lnSpc>
              <a:spcBef>
                <a:spcPts val="800"/>
              </a:spcBef>
              <a:spcAft>
                <a:spcPts val="0"/>
              </a:spcAft>
              <a:buClrTx/>
              <a:buSzTx/>
              <a:buFontTx/>
              <a:buNone/>
              <a:tabLst/>
              <a:defRPr/>
            </a:pPr>
            <a:endParaRPr kumimoji="0" lang="de-DE" sz="1100" b="0" i="0" u="none" strike="noStrike" kern="0" cap="none" spc="0" normalizeH="0" baseline="0" noProof="0">
              <a:ln>
                <a:noFill/>
              </a:ln>
              <a:solidFill>
                <a:srgbClr val="002A4A"/>
              </a:solidFill>
              <a:effectLst/>
              <a:uLnTx/>
              <a:uFillTx/>
              <a:latin typeface="Verdana"/>
              <a:ea typeface="+mn-ea"/>
              <a:cs typeface="Verdana"/>
            </a:endParaRPr>
          </a:p>
          <a:p>
            <a:pPr marL="12700" marR="0" lvl="0" indent="0" algn="r" defTabSz="914400" rtl="0" eaLnBrk="1" fontAlgn="auto" latinLnBrk="0" hangingPunct="1">
              <a:lnSpc>
                <a:spcPct val="100000"/>
              </a:lnSpc>
              <a:spcBef>
                <a:spcPts val="800"/>
              </a:spcBef>
              <a:spcAft>
                <a:spcPts val="0"/>
              </a:spcAft>
              <a:buClrTx/>
              <a:buSzTx/>
              <a:buFontTx/>
              <a:buNone/>
              <a:tabLst/>
              <a:defRPr/>
            </a:pPr>
            <a:r>
              <a:rPr kumimoji="0" lang="de-DE" sz="1100" b="0" i="0" u="none" strike="noStrike" kern="0" cap="none" spc="0" normalizeH="0" baseline="0" noProof="0">
                <a:ln>
                  <a:noFill/>
                </a:ln>
                <a:solidFill>
                  <a:srgbClr val="002A4A"/>
                </a:solidFill>
                <a:effectLst/>
                <a:uLnTx/>
                <a:uFillTx/>
                <a:latin typeface="Verdana"/>
                <a:ea typeface="+mn-ea"/>
                <a:cs typeface="Verdana"/>
              </a:rPr>
              <a:t>59,00 €/89,00 €</a:t>
            </a:r>
            <a:br>
              <a:rPr kumimoji="0" lang="de-DE" sz="1100" b="0" i="0" u="none" strike="noStrike" kern="0" cap="none" spc="0" normalizeH="0" baseline="0" noProof="0">
                <a:ln>
                  <a:noFill/>
                </a:ln>
                <a:solidFill>
                  <a:srgbClr val="002A4A"/>
                </a:solidFill>
                <a:effectLst/>
                <a:uLnTx/>
                <a:uFillTx/>
                <a:latin typeface="Verdana"/>
                <a:ea typeface="+mn-ea"/>
                <a:cs typeface="Verdana"/>
              </a:rPr>
            </a:br>
            <a:endParaRPr kumimoji="0" lang="de-DE" sz="1100" b="0" i="0" u="none" strike="noStrike" kern="0" cap="none" spc="0" normalizeH="0" baseline="0" noProof="0">
              <a:ln>
                <a:noFill/>
              </a:ln>
              <a:solidFill>
                <a:srgbClr val="002A4A"/>
              </a:solidFill>
              <a:effectLst/>
              <a:uLnTx/>
              <a:uFillTx/>
              <a:latin typeface="Verdana"/>
              <a:ea typeface="+mn-ea"/>
              <a:cs typeface="Verdana"/>
            </a:endParaRPr>
          </a:p>
          <a:p>
            <a:pPr marL="12700" marR="0" lvl="0" indent="0" algn="r" defTabSz="914400" rtl="0" eaLnBrk="1" fontAlgn="auto" latinLnBrk="0" hangingPunct="1">
              <a:lnSpc>
                <a:spcPct val="100000"/>
              </a:lnSpc>
              <a:spcBef>
                <a:spcPts val="800"/>
              </a:spcBef>
              <a:spcAft>
                <a:spcPts val="0"/>
              </a:spcAft>
              <a:buClrTx/>
              <a:buSzTx/>
              <a:buFontTx/>
              <a:buNone/>
              <a:tabLst/>
              <a:defRPr/>
            </a:pPr>
            <a:r>
              <a:rPr kumimoji="0" lang="de-DE" sz="1100" b="0" i="0" u="none" strike="noStrike" kern="0" cap="none" spc="0" normalizeH="0" baseline="0" noProof="0">
                <a:ln>
                  <a:noFill/>
                </a:ln>
                <a:solidFill>
                  <a:srgbClr val="002A4A"/>
                </a:solidFill>
                <a:effectLst/>
                <a:uLnTx/>
                <a:uFillTx/>
                <a:latin typeface="Verdana"/>
                <a:ea typeface="+mn-ea"/>
                <a:cs typeface="Verdana"/>
              </a:rPr>
              <a:t>15,00 €</a:t>
            </a:r>
          </a:p>
          <a:p>
            <a:pPr marL="12700" marR="0" lvl="0" indent="0" algn="r" defTabSz="914400" rtl="0" eaLnBrk="1" fontAlgn="auto" latinLnBrk="0" hangingPunct="1">
              <a:lnSpc>
                <a:spcPct val="100000"/>
              </a:lnSpc>
              <a:spcBef>
                <a:spcPts val="800"/>
              </a:spcBef>
              <a:spcAft>
                <a:spcPts val="0"/>
              </a:spcAft>
              <a:buClrTx/>
              <a:buSzTx/>
              <a:buFontTx/>
              <a:buNone/>
              <a:tabLst/>
              <a:defRPr/>
            </a:pPr>
            <a:br>
              <a:rPr kumimoji="0" lang="de-DE" sz="1100" b="0" i="0" u="none" strike="noStrike" kern="0" cap="none" spc="0" normalizeH="0" baseline="0" noProof="0">
                <a:ln>
                  <a:noFill/>
                </a:ln>
                <a:solidFill>
                  <a:srgbClr val="002A4A"/>
                </a:solidFill>
                <a:effectLst/>
                <a:uLnTx/>
                <a:uFillTx/>
                <a:latin typeface="Verdana"/>
                <a:ea typeface="+mn-ea"/>
                <a:cs typeface="Verdana"/>
              </a:rPr>
            </a:br>
            <a:r>
              <a:rPr kumimoji="0" lang="de-DE" sz="1100" b="0" i="0" u="none" strike="noStrike" kern="0" cap="none" spc="0" normalizeH="0" baseline="0" noProof="0">
                <a:ln>
                  <a:noFill/>
                </a:ln>
                <a:solidFill>
                  <a:srgbClr val="002A4A"/>
                </a:solidFill>
                <a:effectLst/>
                <a:uLnTx/>
                <a:uFillTx/>
                <a:latin typeface="Verdana"/>
                <a:ea typeface="+mn-ea"/>
                <a:cs typeface="Verdana"/>
              </a:rPr>
              <a:t>auf Anfrage</a:t>
            </a:r>
          </a:p>
          <a:p>
            <a:pPr marL="12700" marR="0" lvl="0" indent="0" algn="r" defTabSz="914400" rtl="0" eaLnBrk="1" fontAlgn="auto" latinLnBrk="0" hangingPunct="1">
              <a:lnSpc>
                <a:spcPct val="100000"/>
              </a:lnSpc>
              <a:spcBef>
                <a:spcPts val="800"/>
              </a:spcBef>
              <a:spcAft>
                <a:spcPts val="0"/>
              </a:spcAft>
              <a:buClrTx/>
              <a:buSzTx/>
              <a:buFontTx/>
              <a:buNone/>
              <a:tabLst/>
              <a:defRPr/>
            </a:pPr>
            <a:r>
              <a:rPr kumimoji="0" lang="de-DE" sz="1100" b="0" i="0" u="none" strike="noStrike" kern="0" cap="none" spc="0" normalizeH="0" baseline="0" noProof="0">
                <a:ln>
                  <a:noFill/>
                </a:ln>
                <a:solidFill>
                  <a:srgbClr val="002A4A"/>
                </a:solidFill>
                <a:effectLst/>
                <a:uLnTx/>
                <a:uFillTx/>
                <a:latin typeface="Verdana"/>
                <a:ea typeface="+mn-ea"/>
                <a:cs typeface="Verdana"/>
              </a:rPr>
              <a:t>15,00</a:t>
            </a:r>
            <a:r>
              <a:rPr kumimoji="0" sz="1100" b="0" i="0" u="none" strike="noStrike" kern="0" cap="none" spc="0" normalizeH="0" baseline="0" noProof="0">
                <a:ln>
                  <a:noFill/>
                </a:ln>
                <a:solidFill>
                  <a:srgbClr val="002A4A"/>
                </a:solidFill>
                <a:effectLst/>
                <a:uLnTx/>
                <a:uFillTx/>
                <a:latin typeface="Verdana"/>
                <a:ea typeface="+mn-ea"/>
                <a:cs typeface="Verdana"/>
              </a:rPr>
              <a:t> </a:t>
            </a:r>
            <a:r>
              <a:rPr kumimoji="0" sz="1100" b="0" i="0" u="none" strike="noStrike" kern="0" cap="none" spc="-50" normalizeH="0" baseline="0" noProof="0">
                <a:ln>
                  <a:noFill/>
                </a:ln>
                <a:solidFill>
                  <a:srgbClr val="002A4A"/>
                </a:solidFill>
                <a:effectLst/>
                <a:uLnTx/>
                <a:uFillTx/>
                <a:latin typeface="Verdana"/>
                <a:ea typeface="+mn-ea"/>
                <a:cs typeface="Verdana"/>
              </a:rPr>
              <a:t>€</a:t>
            </a:r>
            <a:endParaRPr kumimoji="0" sz="1100" b="0" i="0" u="none" strike="noStrike" kern="0" cap="none" spc="0" normalizeH="0" baseline="0" noProof="0">
              <a:ln>
                <a:noFill/>
              </a:ln>
              <a:solidFill>
                <a:srgbClr val="002A4A"/>
              </a:solidFill>
              <a:effectLst/>
              <a:uLnTx/>
              <a:uFillTx/>
              <a:latin typeface="Verdana"/>
              <a:ea typeface="+mn-ea"/>
              <a:cs typeface="Verdana"/>
            </a:endParaRPr>
          </a:p>
          <a:p>
            <a:pPr marL="12700" marR="0" lvl="0" indent="0" algn="r" defTabSz="914400" rtl="0" eaLnBrk="1" fontAlgn="auto" latinLnBrk="0" hangingPunct="1">
              <a:lnSpc>
                <a:spcPct val="100000"/>
              </a:lnSpc>
              <a:spcBef>
                <a:spcPts val="800"/>
              </a:spcBef>
              <a:spcAft>
                <a:spcPts val="0"/>
              </a:spcAft>
              <a:buClrTx/>
              <a:buSzTx/>
              <a:buFontTx/>
              <a:buNone/>
              <a:tabLst/>
              <a:defRPr/>
            </a:pPr>
            <a:r>
              <a:rPr kumimoji="0" lang="de-DE" sz="1100" b="0" i="0" u="none" strike="noStrike" kern="0" cap="none" spc="-50" normalizeH="0" baseline="0" noProof="0">
                <a:ln>
                  <a:noFill/>
                </a:ln>
                <a:solidFill>
                  <a:srgbClr val="002A4A"/>
                </a:solidFill>
                <a:effectLst/>
                <a:uLnTx/>
                <a:uFillTx/>
                <a:latin typeface="Verdana"/>
                <a:ea typeface="+mn-ea"/>
                <a:cs typeface="Verdana"/>
              </a:rPr>
              <a:t>45,00 </a:t>
            </a:r>
            <a:r>
              <a:rPr kumimoji="0" sz="1100" b="0" i="0" u="none" strike="noStrike" kern="0" cap="none" spc="-50" normalizeH="0" baseline="0" noProof="0">
                <a:ln>
                  <a:noFill/>
                </a:ln>
                <a:solidFill>
                  <a:srgbClr val="002A4A"/>
                </a:solidFill>
                <a:effectLst/>
                <a:uLnTx/>
                <a:uFillTx/>
                <a:latin typeface="Verdana"/>
                <a:ea typeface="+mn-ea"/>
                <a:cs typeface="Verdana"/>
              </a:rPr>
              <a:t>€</a:t>
            </a:r>
            <a:endParaRPr kumimoji="0" sz="1100" b="0" i="0" u="none" strike="noStrike" kern="0" cap="none" spc="0" normalizeH="0" baseline="0" noProof="0">
              <a:ln>
                <a:noFill/>
              </a:ln>
              <a:solidFill>
                <a:srgbClr val="002A4A"/>
              </a:solidFill>
              <a:effectLst/>
              <a:uLnTx/>
              <a:uFillTx/>
              <a:latin typeface="Verdana"/>
              <a:ea typeface="+mn-ea"/>
              <a:cs typeface="Verdana"/>
            </a:endParaRPr>
          </a:p>
          <a:p>
            <a:pPr marL="12700" marR="0" lvl="0" indent="0" algn="r" defTabSz="914400" rtl="0" eaLnBrk="1" fontAlgn="auto" latinLnBrk="0" hangingPunct="1">
              <a:lnSpc>
                <a:spcPct val="100000"/>
              </a:lnSpc>
              <a:spcBef>
                <a:spcPts val="800"/>
              </a:spcBef>
              <a:spcAft>
                <a:spcPts val="0"/>
              </a:spcAft>
              <a:buClrTx/>
              <a:buSzTx/>
              <a:buFontTx/>
              <a:buNone/>
              <a:tabLst/>
              <a:defRPr/>
            </a:pPr>
            <a:r>
              <a:rPr kumimoji="0" lang="de-DE" sz="1100" b="0" i="0" u="none" strike="noStrike" kern="0" cap="none" spc="0" normalizeH="0" baseline="0" noProof="0">
                <a:ln>
                  <a:noFill/>
                </a:ln>
                <a:solidFill>
                  <a:srgbClr val="002A4A"/>
                </a:solidFill>
                <a:effectLst/>
                <a:uLnTx/>
                <a:uFillTx/>
                <a:latin typeface="Verdana"/>
                <a:ea typeface="+mn-ea"/>
                <a:cs typeface="Verdana"/>
              </a:rPr>
              <a:t>ab 0,45 €</a:t>
            </a:r>
            <a:endParaRPr kumimoji="0" sz="1100" b="0" i="0" u="none" strike="noStrike" kern="0" cap="none" spc="0" normalizeH="0" baseline="0" noProof="0">
              <a:ln>
                <a:noFill/>
              </a:ln>
              <a:solidFill>
                <a:srgbClr val="002A4A"/>
              </a:solidFill>
              <a:effectLst/>
              <a:uLnTx/>
              <a:uFillTx/>
              <a:latin typeface="Verdana"/>
              <a:ea typeface="+mn-ea"/>
              <a:cs typeface="Verdana"/>
            </a:endParaRPr>
          </a:p>
          <a:p>
            <a:pPr marL="12700" marR="0" lvl="0" indent="0" algn="r" defTabSz="914400" rtl="0" eaLnBrk="1" fontAlgn="auto" latinLnBrk="0" hangingPunct="1">
              <a:lnSpc>
                <a:spcPct val="100000"/>
              </a:lnSpc>
              <a:spcBef>
                <a:spcPts val="800"/>
              </a:spcBef>
              <a:spcAft>
                <a:spcPts val="0"/>
              </a:spcAft>
              <a:buClrTx/>
              <a:buSzTx/>
              <a:buFontTx/>
              <a:buNone/>
              <a:tabLst/>
              <a:defRPr/>
            </a:pPr>
            <a:endParaRPr kumimoji="0" sz="1100" b="0" i="0" u="none" strike="noStrike" kern="0" cap="none" spc="0" normalizeH="0" baseline="0" noProof="0">
              <a:ln>
                <a:noFill/>
              </a:ln>
              <a:solidFill>
                <a:srgbClr val="002A4A"/>
              </a:solidFill>
              <a:effectLst/>
              <a:uLnTx/>
              <a:uFillTx/>
              <a:latin typeface="Verdana"/>
              <a:ea typeface="+mn-ea"/>
              <a:cs typeface="Verdana"/>
            </a:endParaRPr>
          </a:p>
          <a:p>
            <a:pPr marL="12700" marR="0" lvl="0" indent="0" algn="r" defTabSz="914400" rtl="0" eaLnBrk="1" fontAlgn="auto" latinLnBrk="0" hangingPunct="1">
              <a:lnSpc>
                <a:spcPct val="100000"/>
              </a:lnSpc>
              <a:spcBef>
                <a:spcPts val="800"/>
              </a:spcBef>
              <a:spcAft>
                <a:spcPts val="0"/>
              </a:spcAft>
              <a:buClrTx/>
              <a:buSzTx/>
              <a:buFontTx/>
              <a:buNone/>
              <a:tabLst/>
              <a:defRPr/>
            </a:pPr>
            <a:endParaRPr kumimoji="0" lang="de-DE" sz="1100" b="0" i="0" u="none" strike="noStrike" kern="0" cap="none" spc="-50" normalizeH="0" baseline="0" noProof="0">
              <a:ln>
                <a:noFill/>
              </a:ln>
              <a:solidFill>
                <a:srgbClr val="002A4A"/>
              </a:solidFill>
              <a:effectLst/>
              <a:uLnTx/>
              <a:uFillTx/>
              <a:latin typeface="Verdana"/>
              <a:ea typeface="+mn-ea"/>
              <a:cs typeface="Verdana"/>
            </a:endParaRPr>
          </a:p>
          <a:p>
            <a:pPr marL="12700" marR="0" lvl="0" indent="0" algn="r" defTabSz="914400" rtl="0" eaLnBrk="1" fontAlgn="auto" latinLnBrk="0" hangingPunct="1">
              <a:lnSpc>
                <a:spcPct val="100000"/>
              </a:lnSpc>
              <a:spcBef>
                <a:spcPts val="800"/>
              </a:spcBef>
              <a:spcAft>
                <a:spcPts val="0"/>
              </a:spcAft>
              <a:buClrTx/>
              <a:buSzTx/>
              <a:buFontTx/>
              <a:buNone/>
              <a:tabLst/>
              <a:defRPr/>
            </a:pPr>
            <a:r>
              <a:rPr kumimoji="0" lang="de-DE" sz="1100" b="0" i="0" u="none" strike="noStrike" kern="0" cap="none" spc="0" normalizeH="0" baseline="0" noProof="0">
                <a:ln>
                  <a:noFill/>
                </a:ln>
                <a:solidFill>
                  <a:srgbClr val="002A4A"/>
                </a:solidFill>
                <a:effectLst/>
                <a:uLnTx/>
                <a:uFillTx/>
                <a:latin typeface="Verdana"/>
                <a:ea typeface="+mn-ea"/>
                <a:cs typeface="Verdana"/>
              </a:rPr>
              <a:t>inkl.</a:t>
            </a:r>
          </a:p>
          <a:p>
            <a:pPr marL="12700" marR="0" lvl="0" indent="0" algn="r" defTabSz="914400" rtl="0" eaLnBrk="1" fontAlgn="auto" latinLnBrk="0" hangingPunct="1">
              <a:lnSpc>
                <a:spcPct val="100000"/>
              </a:lnSpc>
              <a:spcBef>
                <a:spcPts val="800"/>
              </a:spcBef>
              <a:spcAft>
                <a:spcPts val="0"/>
              </a:spcAft>
              <a:buClrTx/>
              <a:buSzTx/>
              <a:buFontTx/>
              <a:buNone/>
              <a:tabLst/>
              <a:defRPr/>
            </a:pPr>
            <a:r>
              <a:rPr kumimoji="0" lang="de-DE" sz="1100" b="0" i="0" u="none" strike="noStrike" kern="0" cap="none" spc="0" normalizeH="0" baseline="0" noProof="0">
                <a:ln>
                  <a:noFill/>
                </a:ln>
                <a:solidFill>
                  <a:srgbClr val="002A4A"/>
                </a:solidFill>
                <a:effectLst/>
                <a:uLnTx/>
                <a:uFillTx/>
                <a:latin typeface="Verdana"/>
                <a:ea typeface="+mn-ea"/>
                <a:cs typeface="Verdana"/>
              </a:rPr>
              <a:t>inkl.</a:t>
            </a:r>
          </a:p>
          <a:p>
            <a:pPr marL="12700" marR="0" lvl="0" indent="0" algn="r" defTabSz="914400" rtl="0" eaLnBrk="1" fontAlgn="auto" latinLnBrk="0" hangingPunct="1">
              <a:lnSpc>
                <a:spcPct val="100000"/>
              </a:lnSpc>
              <a:spcBef>
                <a:spcPts val="800"/>
              </a:spcBef>
              <a:spcAft>
                <a:spcPts val="0"/>
              </a:spcAft>
              <a:buClrTx/>
              <a:buSzTx/>
              <a:buFontTx/>
              <a:buNone/>
              <a:tabLst/>
              <a:defRPr/>
            </a:pPr>
            <a:r>
              <a:rPr kumimoji="0" lang="de-DE" sz="1100" b="0" i="0" u="none" strike="noStrike" kern="0" cap="none" spc="0" normalizeH="0" baseline="0" noProof="0">
                <a:ln>
                  <a:noFill/>
                </a:ln>
                <a:solidFill>
                  <a:srgbClr val="002A4A"/>
                </a:solidFill>
                <a:effectLst/>
                <a:uLnTx/>
                <a:uFillTx/>
                <a:latin typeface="Verdana"/>
                <a:ea typeface="+mn-ea"/>
                <a:cs typeface="Verdana"/>
              </a:rPr>
              <a:t>ab 0,04 €</a:t>
            </a:r>
          </a:p>
          <a:p>
            <a:pPr marL="12700" marR="0" lvl="0" indent="0" algn="r" defTabSz="914400" rtl="0" eaLnBrk="1" fontAlgn="auto" latinLnBrk="0" hangingPunct="1">
              <a:lnSpc>
                <a:spcPct val="100000"/>
              </a:lnSpc>
              <a:spcBef>
                <a:spcPts val="800"/>
              </a:spcBef>
              <a:spcAft>
                <a:spcPts val="0"/>
              </a:spcAft>
              <a:buClrTx/>
              <a:buSzTx/>
              <a:buFontTx/>
              <a:buNone/>
              <a:tabLst/>
              <a:defRPr/>
            </a:pPr>
            <a:endParaRPr kumimoji="0" lang="de-DE" sz="1100" b="0" i="0" u="none" strike="noStrike" kern="0" cap="none" spc="0" normalizeH="0" baseline="0" noProof="0">
              <a:ln>
                <a:noFill/>
              </a:ln>
              <a:solidFill>
                <a:srgbClr val="002A4A"/>
              </a:solidFill>
              <a:effectLst/>
              <a:uLnTx/>
              <a:uFillTx/>
              <a:latin typeface="Verdana"/>
              <a:ea typeface="+mn-ea"/>
              <a:cs typeface="Verdana"/>
            </a:endParaRPr>
          </a:p>
          <a:p>
            <a:pPr marL="12700" marR="0" lvl="0" indent="0" algn="r" defTabSz="914400" rtl="0" eaLnBrk="1" fontAlgn="auto" latinLnBrk="0" hangingPunct="1">
              <a:lnSpc>
                <a:spcPct val="100000"/>
              </a:lnSpc>
              <a:spcBef>
                <a:spcPts val="800"/>
              </a:spcBef>
              <a:spcAft>
                <a:spcPts val="0"/>
              </a:spcAft>
              <a:buClrTx/>
              <a:buSzTx/>
              <a:buFontTx/>
              <a:buNone/>
              <a:tabLst/>
              <a:defRPr/>
            </a:pPr>
            <a:endParaRPr lang="de-DE" sz="1100" kern="0">
              <a:solidFill>
                <a:srgbClr val="002A4A"/>
              </a:solidFill>
              <a:latin typeface="Verdana"/>
              <a:cs typeface="Verdana"/>
            </a:endParaRPr>
          </a:p>
          <a:p>
            <a:pPr marL="12700" marR="0" lvl="0" indent="0" algn="r" defTabSz="914400" rtl="0" eaLnBrk="1" fontAlgn="auto" latinLnBrk="0" hangingPunct="1">
              <a:lnSpc>
                <a:spcPct val="100000"/>
              </a:lnSpc>
              <a:spcBef>
                <a:spcPts val="800"/>
              </a:spcBef>
              <a:spcAft>
                <a:spcPts val="0"/>
              </a:spcAft>
              <a:buClrTx/>
              <a:buSzTx/>
              <a:buFontTx/>
              <a:buNone/>
              <a:tabLst/>
              <a:defRPr/>
            </a:pPr>
            <a:r>
              <a:rPr lang="de-DE" sz="1100" kern="0">
                <a:solidFill>
                  <a:srgbClr val="002A4A"/>
                </a:solidFill>
                <a:latin typeface="Verdana"/>
                <a:cs typeface="Verdana"/>
              </a:rPr>
              <a:t>i</a:t>
            </a:r>
            <a:r>
              <a:rPr kumimoji="0" lang="de-DE" sz="1100" b="0" i="0" u="none" strike="noStrike" kern="0" cap="none" spc="0" normalizeH="0" baseline="0" noProof="0" err="1">
                <a:ln>
                  <a:noFill/>
                </a:ln>
                <a:solidFill>
                  <a:srgbClr val="002A4A"/>
                </a:solidFill>
                <a:effectLst/>
                <a:uLnTx/>
                <a:uFillTx/>
                <a:latin typeface="Verdana"/>
                <a:ea typeface="+mn-ea"/>
                <a:cs typeface="Verdana"/>
              </a:rPr>
              <a:t>nkl</a:t>
            </a:r>
            <a:r>
              <a:rPr kumimoji="0" lang="de-DE" sz="1100" b="0" i="0" u="none" strike="noStrike" kern="0" cap="none" spc="0" normalizeH="0" baseline="0" noProof="0">
                <a:ln>
                  <a:noFill/>
                </a:ln>
                <a:solidFill>
                  <a:srgbClr val="002A4A"/>
                </a:solidFill>
                <a:effectLst/>
                <a:uLnTx/>
                <a:uFillTx/>
                <a:latin typeface="Verdana"/>
                <a:ea typeface="+mn-ea"/>
                <a:cs typeface="Verdana"/>
              </a:rPr>
              <a:t>.</a:t>
            </a:r>
          </a:p>
          <a:p>
            <a:pPr marL="12700" algn="r" defTabSz="914400">
              <a:spcBef>
                <a:spcPts val="800"/>
              </a:spcBef>
            </a:pPr>
            <a:r>
              <a:rPr kumimoji="0" lang="de-DE" sz="1100" b="0" i="0" u="none" strike="noStrike" kern="0" cap="none" spc="0" normalizeH="0" baseline="0" noProof="0">
                <a:ln>
                  <a:noFill/>
                </a:ln>
                <a:solidFill>
                  <a:srgbClr val="002A4A"/>
                </a:solidFill>
                <a:effectLst/>
                <a:uLnTx/>
                <a:uFillTx/>
                <a:latin typeface="Verdana"/>
                <a:ea typeface="+mn-ea"/>
                <a:cs typeface="Verdana"/>
              </a:rPr>
              <a:t>24,00 </a:t>
            </a:r>
            <a:r>
              <a:rPr kumimoji="0" lang="de-DE" sz="1100" b="0" i="0" u="none" strike="noStrike" kern="0" cap="none" spc="-50" normalizeH="0" baseline="0" noProof="0">
                <a:ln>
                  <a:noFill/>
                </a:ln>
                <a:solidFill>
                  <a:srgbClr val="002A4A"/>
                </a:solidFill>
                <a:effectLst/>
                <a:uLnTx/>
                <a:uFillTx/>
                <a:latin typeface="Verdana"/>
                <a:ea typeface="+mn-ea"/>
                <a:cs typeface="Verdana"/>
              </a:rPr>
              <a:t>€</a:t>
            </a:r>
            <a:endParaRPr kumimoji="0" lang="de-DE" sz="1100" b="0" i="0" u="none" strike="noStrike" kern="0" cap="none" spc="0" normalizeH="0" baseline="0" noProof="0">
              <a:ln>
                <a:noFill/>
              </a:ln>
              <a:solidFill>
                <a:srgbClr val="002A4A"/>
              </a:solidFill>
              <a:effectLst/>
              <a:uLnTx/>
              <a:uFillTx/>
              <a:latin typeface="Verdana"/>
              <a:ea typeface="+mn-ea"/>
              <a:cs typeface="Verdana"/>
            </a:endParaRPr>
          </a:p>
          <a:p>
            <a:pPr marL="12700" marR="0" lvl="0" indent="0" algn="r" defTabSz="914400" rtl="0" eaLnBrk="1" fontAlgn="auto" latinLnBrk="0" hangingPunct="1">
              <a:lnSpc>
                <a:spcPct val="100000"/>
              </a:lnSpc>
              <a:spcBef>
                <a:spcPts val="800"/>
              </a:spcBef>
              <a:spcAft>
                <a:spcPts val="0"/>
              </a:spcAft>
              <a:buClrTx/>
              <a:buSzTx/>
              <a:buFontTx/>
              <a:buNone/>
              <a:tabLst/>
              <a:defRPr/>
            </a:pPr>
            <a:r>
              <a:rPr kumimoji="0" lang="de-DE" sz="1100" b="0" i="0" u="none" strike="noStrike" kern="0" cap="none" spc="0" normalizeH="0" baseline="0" noProof="0">
                <a:ln>
                  <a:noFill/>
                </a:ln>
                <a:solidFill>
                  <a:srgbClr val="002A4A"/>
                </a:solidFill>
                <a:effectLst/>
                <a:uLnTx/>
                <a:uFillTx/>
                <a:latin typeface="Verdana"/>
                <a:ea typeface="+mn-ea"/>
                <a:cs typeface="Verdana"/>
              </a:rPr>
              <a:t>ab 59,00 </a:t>
            </a:r>
            <a:r>
              <a:rPr kumimoji="0" lang="de-DE" sz="1100" b="0" i="0" u="none" strike="noStrike" kern="0" cap="none" spc="-50" normalizeH="0" baseline="0" noProof="0">
                <a:ln>
                  <a:noFill/>
                </a:ln>
                <a:solidFill>
                  <a:srgbClr val="002A4A"/>
                </a:solidFill>
                <a:effectLst/>
                <a:uLnTx/>
                <a:uFillTx/>
                <a:latin typeface="Verdana"/>
                <a:ea typeface="+mn-ea"/>
                <a:cs typeface="Verdana"/>
              </a:rPr>
              <a:t>€</a:t>
            </a:r>
          </a:p>
          <a:p>
            <a:pPr marL="12700" marR="0" lvl="0" indent="0" algn="r" defTabSz="914400" rtl="0" eaLnBrk="1" fontAlgn="auto" latinLnBrk="0" hangingPunct="1">
              <a:lnSpc>
                <a:spcPct val="100000"/>
              </a:lnSpc>
              <a:spcBef>
                <a:spcPts val="800"/>
              </a:spcBef>
              <a:spcAft>
                <a:spcPts val="0"/>
              </a:spcAft>
              <a:buClrTx/>
              <a:buSzTx/>
              <a:buFontTx/>
              <a:buNone/>
              <a:tabLst/>
              <a:defRPr/>
            </a:pPr>
            <a:r>
              <a:rPr lang="de-DE" sz="1100" kern="0" spc="-50">
                <a:solidFill>
                  <a:srgbClr val="002A4A"/>
                </a:solidFill>
                <a:latin typeface="Verdana"/>
                <a:cs typeface="Verdana"/>
              </a:rPr>
              <a:t>15,00 €</a:t>
            </a:r>
            <a:endParaRPr kumimoji="0" lang="de-DE" sz="1100" b="0" i="0" u="none" strike="noStrike" kern="0" cap="none" spc="0" normalizeH="0" baseline="0" noProof="0">
              <a:ln>
                <a:noFill/>
              </a:ln>
              <a:solidFill>
                <a:srgbClr val="002A4A"/>
              </a:solidFill>
              <a:effectLst/>
              <a:uLnTx/>
              <a:uFillTx/>
              <a:latin typeface="Verdana"/>
              <a:ea typeface="+mn-ea"/>
              <a:cs typeface="Verdana"/>
            </a:endParaRPr>
          </a:p>
        </p:txBody>
      </p:sp>
      <p:sp>
        <p:nvSpPr>
          <p:cNvPr id="4" name="object 5">
            <a:extLst>
              <a:ext uri="{FF2B5EF4-FFF2-40B4-BE49-F238E27FC236}">
                <a16:creationId xmlns:a16="http://schemas.microsoft.com/office/drawing/2014/main" id="{1D8A1D24-0A4D-CFFE-4216-3A0D9E2512B1}"/>
              </a:ext>
            </a:extLst>
          </p:cNvPr>
          <p:cNvSpPr txBox="1"/>
          <p:nvPr/>
        </p:nvSpPr>
        <p:spPr>
          <a:xfrm>
            <a:off x="450000" y="7169404"/>
            <a:ext cx="1734400" cy="1513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0" i="0" u="none" strike="noStrike" kern="0" cap="none" spc="0" normalizeH="0" baseline="0" noProof="0" dirty="0" err="1">
                <a:ln>
                  <a:noFill/>
                </a:ln>
                <a:solidFill>
                  <a:srgbClr val="FFFFFF"/>
                </a:solidFill>
                <a:effectLst/>
                <a:uLnTx/>
                <a:uFillTx/>
                <a:latin typeface="Verdana"/>
                <a:ea typeface="+mn-ea"/>
                <a:cs typeface="Verdana"/>
              </a:rPr>
              <a:t>Preisliste</a:t>
            </a:r>
            <a:r>
              <a:rPr kumimoji="0" sz="900" b="0" i="0" u="none" strike="noStrike" kern="0" cap="none" spc="0" normalizeH="0" baseline="0" noProof="0" dirty="0">
                <a:ln>
                  <a:noFill/>
                </a:ln>
                <a:solidFill>
                  <a:srgbClr val="FFFFFF"/>
                </a:solidFill>
                <a:effectLst/>
                <a:uLnTx/>
                <a:uFillTx/>
                <a:latin typeface="Verdana"/>
                <a:ea typeface="+mn-ea"/>
                <a:cs typeface="Verdana"/>
              </a:rPr>
              <a:t> / Stand </a:t>
            </a:r>
            <a:r>
              <a:rPr kumimoji="0" lang="de-DE" sz="900" b="0" i="0" u="none" strike="noStrike" kern="0" cap="none" spc="0" normalizeH="0" baseline="0" noProof="0" dirty="0">
                <a:ln>
                  <a:noFill/>
                </a:ln>
                <a:solidFill>
                  <a:srgbClr val="FFFFFF"/>
                </a:solidFill>
                <a:effectLst/>
                <a:uLnTx/>
                <a:uFillTx/>
                <a:latin typeface="Verdana"/>
                <a:ea typeface="+mn-ea"/>
                <a:cs typeface="Verdana"/>
              </a:rPr>
              <a:t>01.01.2024</a:t>
            </a:r>
            <a:endParaRPr kumimoji="0" sz="900" b="0" i="0" u="none" strike="noStrike" kern="0" cap="none" spc="0" normalizeH="0" baseline="0" noProof="0" dirty="0">
              <a:ln>
                <a:noFill/>
              </a:ln>
              <a:solidFill>
                <a:sysClr val="windowText" lastClr="000000"/>
              </a:solidFill>
              <a:effectLst/>
              <a:uLnTx/>
              <a:uFillTx/>
              <a:latin typeface="Verdana"/>
              <a:ea typeface="+mn-ea"/>
              <a:cs typeface="Verdana"/>
            </a:endParaRPr>
          </a:p>
        </p:txBody>
      </p:sp>
    </p:spTree>
    <p:extLst>
      <p:ext uri="{BB962C8B-B14F-4D97-AF65-F5344CB8AC3E}">
        <p14:creationId xmlns:p14="http://schemas.microsoft.com/office/powerpoint/2010/main" val="34179445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13B4CFC2-6675-F1CC-9D4C-D7EBBAEB3214}"/>
              </a:ext>
            </a:extLst>
          </p:cNvPr>
          <p:cNvSpPr txBox="1"/>
          <p:nvPr/>
        </p:nvSpPr>
        <p:spPr>
          <a:xfrm>
            <a:off x="3902400" y="864477"/>
            <a:ext cx="5720184" cy="4508927"/>
          </a:xfrm>
          <a:prstGeom prst="rect">
            <a:avLst/>
          </a:prstGeom>
          <a:noFill/>
        </p:spPr>
        <p:txBody>
          <a:bodyPr wrap="square" rtlCol="0">
            <a:spAutoFit/>
          </a:bodyPr>
          <a:lstStyle/>
          <a:p>
            <a:pPr marL="14400" marR="0" lvl="0" indent="0" algn="l" defTabSz="457200" rtl="0" eaLnBrk="1" fontAlgn="auto" latinLnBrk="0" hangingPunct="1">
              <a:lnSpc>
                <a:spcPct val="100000"/>
              </a:lnSpc>
              <a:spcBef>
                <a:spcPts val="800"/>
              </a:spcBef>
              <a:spcAft>
                <a:spcPts val="0"/>
              </a:spcAft>
              <a:buClrTx/>
              <a:buSzTx/>
              <a:buFontTx/>
              <a:buNone/>
              <a:tabLst/>
              <a:defRPr/>
            </a:pPr>
            <a:endParaRPr kumimoji="0" lang="de-DE" sz="1100" b="0" i="0" u="none" strike="noStrike" kern="0" cap="none" spc="0" normalizeH="0" baseline="0" noProof="0">
              <a:ln>
                <a:noFill/>
              </a:ln>
              <a:solidFill>
                <a:srgbClr val="002A4A"/>
              </a:solidFill>
              <a:effectLst/>
              <a:uLnTx/>
              <a:uFillTx/>
              <a:latin typeface="Verdana"/>
              <a:ea typeface="+mn-ea"/>
              <a:cs typeface="+mn-cs"/>
            </a:endParaRPr>
          </a:p>
          <a:p>
            <a:pPr marL="14400" marR="0" lvl="0" indent="0" algn="l" defTabSz="457200" rtl="0" eaLnBrk="1" fontAlgn="auto" latinLnBrk="0" hangingPunct="1">
              <a:lnSpc>
                <a:spcPct val="100000"/>
              </a:lnSpc>
              <a:spcBef>
                <a:spcPts val="800"/>
              </a:spcBef>
              <a:spcAft>
                <a:spcPts val="0"/>
              </a:spcAft>
              <a:buClrTx/>
              <a:buSzTx/>
              <a:buFontTx/>
              <a:buNone/>
              <a:tabLst/>
              <a:defRPr/>
            </a:pPr>
            <a:r>
              <a:rPr kumimoji="0" lang="de-DE" sz="1100" b="1" i="0" u="none" strike="noStrike" kern="0" cap="none" spc="0" normalizeH="0" baseline="0" noProof="0">
                <a:ln>
                  <a:noFill/>
                </a:ln>
                <a:solidFill>
                  <a:srgbClr val="002A4A"/>
                </a:solidFill>
                <a:effectLst/>
                <a:uLnTx/>
                <a:uFillTx/>
                <a:latin typeface="Verdana"/>
                <a:ea typeface="+mn-ea"/>
                <a:cs typeface="+mn-cs"/>
              </a:rPr>
              <a:t>Beschilderung</a:t>
            </a:r>
          </a:p>
          <a:p>
            <a:pPr marL="243000" marR="0" lvl="0" indent="-228600" algn="l" defTabSz="457200" rtl="0" eaLnBrk="1" fontAlgn="auto" latinLnBrk="0" hangingPunct="1">
              <a:lnSpc>
                <a:spcPct val="100000"/>
              </a:lnSpc>
              <a:spcBef>
                <a:spcPts val="800"/>
              </a:spcBef>
              <a:spcAft>
                <a:spcPts val="0"/>
              </a:spcAft>
              <a:buClr>
                <a:srgbClr val="002A4A"/>
              </a:buClr>
              <a:buSzTx/>
              <a:buFont typeface="Verdana" panose="020B0604030504040204" pitchFamily="34" charset="0"/>
              <a:buChar char="●"/>
              <a:tabLst/>
              <a:defRPr/>
            </a:pPr>
            <a:r>
              <a:rPr kumimoji="0" lang="de-DE" sz="1100" b="0" i="0" u="none" strike="noStrike" kern="0" cap="none" spc="0" normalizeH="0" baseline="0" noProof="0">
                <a:ln>
                  <a:noFill/>
                </a:ln>
                <a:solidFill>
                  <a:srgbClr val="002A4A"/>
                </a:solidFill>
                <a:effectLst/>
                <a:uLnTx/>
                <a:uFillTx/>
                <a:latin typeface="Verdana"/>
                <a:ea typeface="+mn-ea"/>
                <a:cs typeface="+mn-cs"/>
              </a:rPr>
              <a:t>Anfertigung und Montage der Firmenschilder, je Schild</a:t>
            </a:r>
          </a:p>
          <a:p>
            <a:pPr marL="243000" marR="0" lvl="0" indent="-228600" algn="l" defTabSz="457200" rtl="0" eaLnBrk="1" fontAlgn="auto" latinLnBrk="0" hangingPunct="1">
              <a:lnSpc>
                <a:spcPct val="100000"/>
              </a:lnSpc>
              <a:spcBef>
                <a:spcPts val="800"/>
              </a:spcBef>
              <a:spcAft>
                <a:spcPts val="0"/>
              </a:spcAft>
              <a:buClr>
                <a:srgbClr val="002A4A"/>
              </a:buClr>
              <a:buSzTx/>
              <a:buFont typeface="Verdana" panose="020B0604030504040204" pitchFamily="34" charset="0"/>
              <a:buChar char="●"/>
              <a:tabLst/>
              <a:defRPr/>
            </a:pPr>
            <a:r>
              <a:rPr kumimoji="0" lang="de-DE" sz="1100" b="0" i="0" u="none" strike="noStrike" kern="0" cap="none" spc="0" normalizeH="0" baseline="0" noProof="0">
                <a:ln>
                  <a:noFill/>
                </a:ln>
                <a:solidFill>
                  <a:srgbClr val="002A4A"/>
                </a:solidFill>
                <a:effectLst/>
                <a:uLnTx/>
                <a:uFillTx/>
                <a:latin typeface="Verdana"/>
                <a:ea typeface="+mn-ea"/>
                <a:cs typeface="+mn-cs"/>
              </a:rPr>
              <a:t>Nutzung der Firmenschildflächen</a:t>
            </a:r>
          </a:p>
          <a:p>
            <a:pPr marL="14400">
              <a:spcBef>
                <a:spcPts val="800"/>
              </a:spcBef>
            </a:pPr>
            <a:endParaRPr lang="de-DE" sz="1100" b="1" kern="0">
              <a:solidFill>
                <a:srgbClr val="002A4A"/>
              </a:solidFill>
              <a:latin typeface="Verdana"/>
            </a:endParaRPr>
          </a:p>
          <a:p>
            <a:pPr marL="14400">
              <a:spcBef>
                <a:spcPts val="800"/>
              </a:spcBef>
            </a:pPr>
            <a:r>
              <a:rPr lang="de-DE" sz="1100" b="1" kern="0">
                <a:solidFill>
                  <a:srgbClr val="002A4A"/>
                </a:solidFill>
                <a:latin typeface="Verdana"/>
              </a:rPr>
              <a:t>Postbearbeitung</a:t>
            </a:r>
          </a:p>
          <a:p>
            <a:pPr marL="185850" indent="-171450">
              <a:spcBef>
                <a:spcPts val="800"/>
              </a:spcBef>
              <a:buClr>
                <a:srgbClr val="002A4A"/>
              </a:buClr>
              <a:buFont typeface="Verdana" panose="020B0604030504040204" pitchFamily="34" charset="0"/>
              <a:buChar char="●"/>
            </a:pPr>
            <a:r>
              <a:rPr lang="de-DE" sz="1100" kern="0">
                <a:solidFill>
                  <a:srgbClr val="002A4A"/>
                </a:solidFill>
                <a:latin typeface="Verdana"/>
              </a:rPr>
              <a:t>Postausgang, je Sendung (zzgl. Portokosten)</a:t>
            </a:r>
          </a:p>
          <a:p>
            <a:pPr marL="185850" indent="-171450">
              <a:spcBef>
                <a:spcPts val="800"/>
              </a:spcBef>
              <a:buClr>
                <a:srgbClr val="002A4A"/>
              </a:buClr>
              <a:buFont typeface="Verdana" panose="020B0604030504040204" pitchFamily="34" charset="0"/>
              <a:buChar char="●"/>
            </a:pPr>
            <a:r>
              <a:rPr lang="de-DE" sz="1100" kern="0">
                <a:solidFill>
                  <a:srgbClr val="002A4A"/>
                </a:solidFill>
                <a:latin typeface="Verdana"/>
              </a:rPr>
              <a:t>Pauschale für Postausgang (zzgl. Portokosten)</a:t>
            </a:r>
          </a:p>
          <a:p>
            <a:pPr marL="185850" indent="-171450">
              <a:spcBef>
                <a:spcPts val="800"/>
              </a:spcBef>
              <a:buClr>
                <a:srgbClr val="002A4A"/>
              </a:buClr>
              <a:buFont typeface="Verdana" panose="020B0604030504040204" pitchFamily="34" charset="0"/>
              <a:buChar char="●"/>
            </a:pPr>
            <a:r>
              <a:rPr lang="de-DE" sz="1100">
                <a:solidFill>
                  <a:srgbClr val="002A4A"/>
                </a:solidFill>
                <a:latin typeface="Verdana" panose="020B0604030504040204" pitchFamily="34" charset="0"/>
                <a:ea typeface="Verdana" panose="020B0604030504040204" pitchFamily="34" charset="0"/>
              </a:rPr>
              <a:t>Postpauschale für </a:t>
            </a:r>
            <a:r>
              <a:rPr lang="de-DE" sz="1100" err="1">
                <a:solidFill>
                  <a:srgbClr val="002A4A"/>
                </a:solidFill>
                <a:latin typeface="Verdana" panose="020B0604030504040204" pitchFamily="34" charset="0"/>
                <a:ea typeface="Verdana" panose="020B0604030504040204" pitchFamily="34" charset="0"/>
              </a:rPr>
              <a:t>Postscan</a:t>
            </a:r>
            <a:endParaRPr lang="de-DE" sz="1100" kern="0">
              <a:solidFill>
                <a:srgbClr val="002A4A"/>
              </a:solidFill>
              <a:latin typeface="Verdana"/>
            </a:endParaRPr>
          </a:p>
          <a:p>
            <a:pPr marL="14400">
              <a:spcBef>
                <a:spcPts val="800"/>
              </a:spcBef>
            </a:pPr>
            <a:endParaRPr lang="de-DE" sz="1100" kern="0">
              <a:solidFill>
                <a:srgbClr val="002A4A"/>
              </a:solidFill>
              <a:latin typeface="Verdana"/>
            </a:endParaRPr>
          </a:p>
          <a:p>
            <a:pPr marL="14400">
              <a:spcBef>
                <a:spcPts val="800"/>
              </a:spcBef>
            </a:pPr>
            <a:r>
              <a:rPr lang="de-DE" sz="1100" b="1" kern="0">
                <a:solidFill>
                  <a:srgbClr val="002A4A"/>
                </a:solidFill>
                <a:latin typeface="Verdana"/>
              </a:rPr>
              <a:t>Sekretariatsleistungen</a:t>
            </a:r>
          </a:p>
          <a:p>
            <a:pPr marL="185850" indent="-171450">
              <a:spcBef>
                <a:spcPts val="800"/>
              </a:spcBef>
              <a:buClr>
                <a:srgbClr val="002A4A"/>
              </a:buClr>
              <a:buFont typeface="Verdana" panose="020B0604030504040204" pitchFamily="34" charset="0"/>
              <a:buChar char="●"/>
            </a:pPr>
            <a:r>
              <a:rPr lang="de-DE" sz="1100" kern="0">
                <a:solidFill>
                  <a:srgbClr val="002A4A"/>
                </a:solidFill>
                <a:latin typeface="Verdana"/>
              </a:rPr>
              <a:t>Allgemeine Sekretariatsleistungen, je min.</a:t>
            </a:r>
          </a:p>
          <a:p>
            <a:pPr marL="185850" indent="-171450">
              <a:spcBef>
                <a:spcPts val="800"/>
              </a:spcBef>
              <a:buClr>
                <a:srgbClr val="002A4A"/>
              </a:buClr>
              <a:buFont typeface="Verdana" panose="020B0604030504040204" pitchFamily="34" charset="0"/>
              <a:buChar char="●"/>
            </a:pPr>
            <a:r>
              <a:rPr lang="de-DE" sz="1100" kern="0">
                <a:solidFill>
                  <a:srgbClr val="002A4A"/>
                </a:solidFill>
                <a:latin typeface="Verdana"/>
              </a:rPr>
              <a:t>Qualifizierte Sekretariatsleistungen, je min. </a:t>
            </a:r>
          </a:p>
          <a:p>
            <a:pPr marL="14400">
              <a:spcBef>
                <a:spcPts val="800"/>
              </a:spcBef>
            </a:pPr>
            <a:endParaRPr lang="de-DE" sz="1100" kern="0">
              <a:solidFill>
                <a:srgbClr val="002A4A"/>
              </a:solidFill>
              <a:latin typeface="Verdana"/>
            </a:endParaRPr>
          </a:p>
          <a:p>
            <a:pPr marL="14400">
              <a:spcAft>
                <a:spcPts val="800"/>
              </a:spcAft>
            </a:pPr>
            <a:r>
              <a:rPr lang="de-DE" sz="1100" b="1" kern="0" spc="-10">
                <a:solidFill>
                  <a:srgbClr val="002A4A"/>
                </a:solidFill>
                <a:latin typeface="Verdana" panose="020B0604030504040204" pitchFamily="34" charset="0"/>
                <a:ea typeface="Verdana" panose="020B0604030504040204" pitchFamily="34" charset="0"/>
                <a:cs typeface="Verdana"/>
              </a:rPr>
              <a:t>Räumlichkeiten bis 22 Personen, ab 1 Stunde</a:t>
            </a:r>
            <a:endParaRPr lang="de-DE" sz="1100" b="1" kern="0" spc="-10">
              <a:solidFill>
                <a:srgbClr val="002A4A"/>
              </a:solidFill>
              <a:latin typeface="Verdana" panose="020B0604030504040204" pitchFamily="34" charset="0"/>
              <a:ea typeface="Verdana" panose="020B0604030504040204" pitchFamily="34" charset="0"/>
            </a:endParaRPr>
          </a:p>
          <a:p>
            <a:pPr marL="185850" indent="-171450">
              <a:spcAft>
                <a:spcPts val="800"/>
              </a:spcAft>
              <a:buClr>
                <a:srgbClr val="002A4A"/>
              </a:buClr>
              <a:buFont typeface="Verdana" panose="020B0604030504040204" pitchFamily="34" charset="0"/>
              <a:buChar char="●"/>
            </a:pPr>
            <a:r>
              <a:rPr lang="de-DE" sz="1100" kern="0" spc="-10">
                <a:solidFill>
                  <a:srgbClr val="002A4A"/>
                </a:solidFill>
                <a:latin typeface="Verdana" panose="020B0604030504040204" pitchFamily="34" charset="0"/>
                <a:ea typeface="Verdana" panose="020B0604030504040204" pitchFamily="34" charset="0"/>
              </a:rPr>
              <a:t>Jederzeit online buchbar</a:t>
            </a:r>
          </a:p>
          <a:p>
            <a:pPr marL="185850" indent="-171450">
              <a:spcAft>
                <a:spcPts val="800"/>
              </a:spcAft>
              <a:buClr>
                <a:srgbClr val="002A4A"/>
              </a:buClr>
              <a:buFont typeface="Verdana" panose="020B0604030504040204" pitchFamily="34" charset="0"/>
              <a:buChar char="●"/>
            </a:pPr>
            <a:r>
              <a:rPr lang="de-DE" sz="1100" kern="0" spc="-10">
                <a:solidFill>
                  <a:srgbClr val="002A4A"/>
                </a:solidFill>
                <a:latin typeface="Verdana" panose="020B0604030504040204" pitchFamily="34" charset="0"/>
                <a:ea typeface="Verdana" panose="020B0604030504040204" pitchFamily="34" charset="0"/>
              </a:rPr>
              <a:t>20% Nachlass auf Meetingpreise</a:t>
            </a:r>
            <a:endParaRPr lang="de-DE" sz="1100" kern="0">
              <a:solidFill>
                <a:srgbClr val="002A4A"/>
              </a:solidFill>
              <a:latin typeface="Verdana"/>
            </a:endParaRPr>
          </a:p>
        </p:txBody>
      </p:sp>
      <p:sp>
        <p:nvSpPr>
          <p:cNvPr id="17" name="object 4">
            <a:extLst>
              <a:ext uri="{FF2B5EF4-FFF2-40B4-BE49-F238E27FC236}">
                <a16:creationId xmlns:a16="http://schemas.microsoft.com/office/drawing/2014/main" id="{7E501318-B78A-05B6-1764-ADAE2E955D4A}"/>
              </a:ext>
            </a:extLst>
          </p:cNvPr>
          <p:cNvSpPr txBox="1"/>
          <p:nvPr/>
        </p:nvSpPr>
        <p:spPr>
          <a:xfrm>
            <a:off x="9141079" y="885632"/>
            <a:ext cx="963010" cy="4598695"/>
          </a:xfrm>
          <a:prstGeom prst="rect">
            <a:avLst/>
          </a:prstGeom>
        </p:spPr>
        <p:txBody>
          <a:bodyPr vert="horz" wrap="square" lIns="0" tIns="12700" rIns="0" bIns="0" rtlCol="0">
            <a:spAutoFit/>
          </a:bodyPr>
          <a:lstStyle/>
          <a:p>
            <a:pPr marL="12700" algn="r" defTabSz="914400">
              <a:spcBef>
                <a:spcPts val="100"/>
              </a:spcBef>
            </a:pPr>
            <a:endParaRPr sz="1100" kern="0">
              <a:solidFill>
                <a:sysClr val="windowText" lastClr="000000"/>
              </a:solidFill>
              <a:latin typeface="Verdana"/>
              <a:cs typeface="Verdana"/>
            </a:endParaRPr>
          </a:p>
          <a:p>
            <a:pPr marL="12700" marR="0" lvl="0" indent="0" algn="r" defTabSz="914400" rtl="0" eaLnBrk="1" fontAlgn="auto" latinLnBrk="0" hangingPunct="1">
              <a:lnSpc>
                <a:spcPct val="100000"/>
              </a:lnSpc>
              <a:spcBef>
                <a:spcPts val="800"/>
              </a:spcBef>
              <a:spcAft>
                <a:spcPts val="0"/>
              </a:spcAft>
              <a:buClrTx/>
              <a:buSzTx/>
              <a:buFontTx/>
              <a:buNone/>
              <a:tabLst/>
              <a:defRPr/>
            </a:pPr>
            <a:endParaRPr kumimoji="0" lang="de-DE" sz="1100" b="0" i="0" u="none" strike="noStrike" kern="0" cap="none" spc="0" normalizeH="0" baseline="0" noProof="0">
              <a:ln>
                <a:noFill/>
              </a:ln>
              <a:solidFill>
                <a:srgbClr val="002A4A"/>
              </a:solidFill>
              <a:effectLst/>
              <a:uLnTx/>
              <a:uFillTx/>
              <a:latin typeface="Verdana"/>
              <a:ea typeface="+mn-ea"/>
              <a:cs typeface="Verdana"/>
            </a:endParaRPr>
          </a:p>
          <a:p>
            <a:pPr marL="12700" marR="0" lvl="0" indent="0" algn="r" defTabSz="914400" rtl="0" eaLnBrk="1" fontAlgn="auto" latinLnBrk="0" hangingPunct="1">
              <a:lnSpc>
                <a:spcPct val="100000"/>
              </a:lnSpc>
              <a:spcBef>
                <a:spcPts val="800"/>
              </a:spcBef>
              <a:spcAft>
                <a:spcPts val="0"/>
              </a:spcAft>
              <a:buClrTx/>
              <a:buSzTx/>
              <a:buFontTx/>
              <a:buNone/>
              <a:tabLst/>
              <a:defRPr/>
            </a:pPr>
            <a:r>
              <a:rPr kumimoji="0" lang="de-DE" sz="1100" b="0" i="0" u="none" strike="noStrike" kern="0" cap="none" spc="0" normalizeH="0" baseline="0" noProof="0">
                <a:ln>
                  <a:noFill/>
                </a:ln>
                <a:solidFill>
                  <a:srgbClr val="002A4A"/>
                </a:solidFill>
                <a:effectLst/>
                <a:uLnTx/>
                <a:uFillTx/>
                <a:latin typeface="Verdana"/>
                <a:ea typeface="+mn-ea"/>
                <a:cs typeface="Verdana"/>
              </a:rPr>
              <a:t>85,00 €</a:t>
            </a:r>
          </a:p>
          <a:p>
            <a:pPr marL="12700" marR="0" lvl="0" indent="0" algn="r" defTabSz="914400" rtl="0" eaLnBrk="1" fontAlgn="auto" latinLnBrk="0" hangingPunct="1">
              <a:lnSpc>
                <a:spcPct val="100000"/>
              </a:lnSpc>
              <a:spcBef>
                <a:spcPts val="800"/>
              </a:spcBef>
              <a:spcAft>
                <a:spcPts val="0"/>
              </a:spcAft>
              <a:buClrTx/>
              <a:buSzTx/>
              <a:buFontTx/>
              <a:buNone/>
              <a:tabLst/>
              <a:defRPr/>
            </a:pPr>
            <a:r>
              <a:rPr kumimoji="0" lang="de-DE" sz="1100" b="0" i="0" u="none" strike="noStrike" kern="0" cap="none" spc="0" normalizeH="0" baseline="0" noProof="0">
                <a:ln>
                  <a:noFill/>
                </a:ln>
                <a:solidFill>
                  <a:srgbClr val="002A4A"/>
                </a:solidFill>
                <a:effectLst/>
                <a:uLnTx/>
                <a:uFillTx/>
                <a:latin typeface="Verdana"/>
                <a:ea typeface="+mn-ea"/>
                <a:cs typeface="Verdana"/>
              </a:rPr>
              <a:t>12,00 </a:t>
            </a:r>
            <a:r>
              <a:rPr kumimoji="0" lang="de-DE" sz="1100" b="0" i="0" u="none" strike="noStrike" kern="0" cap="none" spc="-50" normalizeH="0" baseline="0" noProof="0">
                <a:ln>
                  <a:noFill/>
                </a:ln>
                <a:solidFill>
                  <a:srgbClr val="002A4A"/>
                </a:solidFill>
                <a:effectLst/>
                <a:uLnTx/>
                <a:uFillTx/>
                <a:latin typeface="Verdana"/>
                <a:ea typeface="+mn-ea"/>
                <a:cs typeface="Verdana"/>
              </a:rPr>
              <a:t>€</a:t>
            </a:r>
            <a:endParaRPr kumimoji="0" lang="de-DE" sz="1100" b="0" i="0" u="none" strike="noStrike" kern="0" cap="none" spc="0" normalizeH="0" baseline="0" noProof="0">
              <a:ln>
                <a:noFill/>
              </a:ln>
              <a:solidFill>
                <a:srgbClr val="002A4A"/>
              </a:solidFill>
              <a:effectLst/>
              <a:uLnTx/>
              <a:uFillTx/>
              <a:latin typeface="Verdana"/>
              <a:ea typeface="+mn-ea"/>
              <a:cs typeface="Verdana"/>
            </a:endParaRPr>
          </a:p>
          <a:p>
            <a:pPr marL="12700" marR="0" lvl="0" indent="0" algn="r" defTabSz="914400" rtl="0" eaLnBrk="1" fontAlgn="auto" latinLnBrk="0" hangingPunct="1">
              <a:lnSpc>
                <a:spcPct val="100000"/>
              </a:lnSpc>
              <a:spcBef>
                <a:spcPts val="800"/>
              </a:spcBef>
              <a:spcAft>
                <a:spcPts val="0"/>
              </a:spcAft>
              <a:buClrTx/>
              <a:buSzTx/>
              <a:buFontTx/>
              <a:buNone/>
              <a:tabLst/>
              <a:defRPr/>
            </a:pPr>
            <a:endParaRPr kumimoji="0" lang="de-DE" sz="1100" b="0" i="0" u="none" strike="noStrike" kern="0" cap="none" spc="-50" normalizeH="0" baseline="0" noProof="0">
              <a:ln>
                <a:noFill/>
              </a:ln>
              <a:solidFill>
                <a:srgbClr val="002A4A"/>
              </a:solidFill>
              <a:effectLst/>
              <a:uLnTx/>
              <a:uFillTx/>
              <a:latin typeface="Verdana"/>
              <a:ea typeface="+mn-ea"/>
              <a:cs typeface="Verdana"/>
            </a:endParaRPr>
          </a:p>
          <a:p>
            <a:pPr marL="12700" marR="0" lvl="0" indent="0" algn="r" defTabSz="914400" rtl="0" eaLnBrk="1" fontAlgn="auto" latinLnBrk="0" hangingPunct="1">
              <a:lnSpc>
                <a:spcPct val="100000"/>
              </a:lnSpc>
              <a:spcBef>
                <a:spcPts val="800"/>
              </a:spcBef>
              <a:spcAft>
                <a:spcPts val="0"/>
              </a:spcAft>
              <a:buClrTx/>
              <a:buSzTx/>
              <a:buFontTx/>
              <a:buNone/>
              <a:tabLst/>
              <a:defRPr/>
            </a:pPr>
            <a:endParaRPr kumimoji="0" lang="de-DE" sz="1100" b="0" i="0" u="none" strike="noStrike" kern="0" cap="none" spc="-50" normalizeH="0" baseline="0" noProof="0">
              <a:ln>
                <a:noFill/>
              </a:ln>
              <a:solidFill>
                <a:srgbClr val="002A4A"/>
              </a:solidFill>
              <a:effectLst/>
              <a:uLnTx/>
              <a:uFillTx/>
              <a:latin typeface="Verdana"/>
              <a:ea typeface="+mn-ea"/>
              <a:cs typeface="Verdana"/>
            </a:endParaRPr>
          </a:p>
          <a:p>
            <a:pPr marL="12700" algn="r" defTabSz="914400">
              <a:spcBef>
                <a:spcPts val="800"/>
              </a:spcBef>
            </a:pPr>
            <a:r>
              <a:rPr lang="de-DE" sz="1100" kern="0">
                <a:solidFill>
                  <a:srgbClr val="002A4A"/>
                </a:solidFill>
                <a:latin typeface="Verdana"/>
                <a:cs typeface="Verdana"/>
              </a:rPr>
              <a:t>2,70 </a:t>
            </a:r>
            <a:r>
              <a:rPr lang="de-DE" sz="1100" kern="0" spc="-50">
                <a:solidFill>
                  <a:srgbClr val="002A4A"/>
                </a:solidFill>
                <a:latin typeface="Verdana"/>
                <a:cs typeface="Verdana"/>
              </a:rPr>
              <a:t>€</a:t>
            </a:r>
            <a:endParaRPr sz="1100" kern="0">
              <a:solidFill>
                <a:srgbClr val="002A4A"/>
              </a:solidFill>
              <a:latin typeface="Verdana"/>
              <a:cs typeface="Verdana"/>
            </a:endParaRPr>
          </a:p>
          <a:p>
            <a:pPr marL="12700" algn="r" defTabSz="914400">
              <a:spcBef>
                <a:spcPts val="800"/>
              </a:spcBef>
            </a:pPr>
            <a:r>
              <a:rPr lang="de-DE" sz="1100" kern="0">
                <a:solidFill>
                  <a:srgbClr val="002A4A"/>
                </a:solidFill>
                <a:latin typeface="Verdana"/>
                <a:cs typeface="Verdana"/>
              </a:rPr>
              <a:t>25,00 €</a:t>
            </a:r>
          </a:p>
          <a:p>
            <a:pPr marL="12700" algn="r" defTabSz="914400">
              <a:spcBef>
                <a:spcPts val="800"/>
              </a:spcBef>
            </a:pPr>
            <a:r>
              <a:rPr lang="de-DE" sz="1100" kern="0">
                <a:solidFill>
                  <a:srgbClr val="002A4A"/>
                </a:solidFill>
                <a:latin typeface="Verdana"/>
                <a:cs typeface="Verdana"/>
              </a:rPr>
              <a:t>25,00 €</a:t>
            </a:r>
          </a:p>
          <a:p>
            <a:pPr marL="12700" algn="r" defTabSz="914400">
              <a:spcBef>
                <a:spcPts val="800"/>
              </a:spcBef>
            </a:pPr>
            <a:endParaRPr lang="de-DE" sz="1100" kern="0">
              <a:solidFill>
                <a:srgbClr val="002A4A"/>
              </a:solidFill>
              <a:latin typeface="Verdana"/>
              <a:cs typeface="Verdana"/>
            </a:endParaRPr>
          </a:p>
          <a:p>
            <a:pPr marL="12700" algn="r" defTabSz="914400">
              <a:spcBef>
                <a:spcPts val="800"/>
              </a:spcBef>
            </a:pPr>
            <a:endParaRPr lang="de-DE" sz="1100" kern="0">
              <a:solidFill>
                <a:srgbClr val="002A4A"/>
              </a:solidFill>
              <a:latin typeface="Verdana"/>
              <a:cs typeface="Verdana"/>
            </a:endParaRPr>
          </a:p>
          <a:p>
            <a:pPr marL="12700" algn="r" defTabSz="914400">
              <a:spcBef>
                <a:spcPts val="800"/>
              </a:spcBef>
            </a:pPr>
            <a:r>
              <a:rPr lang="de-DE" sz="1100" kern="0">
                <a:solidFill>
                  <a:srgbClr val="002A4A"/>
                </a:solidFill>
                <a:latin typeface="Verdana"/>
                <a:cs typeface="Verdana"/>
              </a:rPr>
              <a:t> 1,00 €</a:t>
            </a:r>
          </a:p>
          <a:p>
            <a:pPr marL="12700" algn="r" defTabSz="914400">
              <a:spcBef>
                <a:spcPts val="800"/>
              </a:spcBef>
            </a:pPr>
            <a:r>
              <a:rPr lang="de-DE" sz="1100" kern="0">
                <a:solidFill>
                  <a:srgbClr val="002A4A"/>
                </a:solidFill>
                <a:latin typeface="Verdana"/>
                <a:cs typeface="Verdana"/>
              </a:rPr>
              <a:t>1,50 €</a:t>
            </a:r>
            <a:br>
              <a:rPr lang="de-DE" sz="1100" kern="0">
                <a:solidFill>
                  <a:srgbClr val="002A4A"/>
                </a:solidFill>
                <a:latin typeface="Verdana"/>
                <a:cs typeface="Verdana"/>
              </a:rPr>
            </a:br>
            <a:endParaRPr lang="de-DE" sz="1100" kern="0">
              <a:solidFill>
                <a:srgbClr val="002A4A"/>
              </a:solidFill>
              <a:latin typeface="Verdana"/>
              <a:cs typeface="Verdana"/>
            </a:endParaRPr>
          </a:p>
          <a:p>
            <a:pPr marL="12700" algn="r" defTabSz="914400">
              <a:spcBef>
                <a:spcPts val="800"/>
              </a:spcBef>
            </a:pPr>
            <a:endParaRPr lang="de-DE" sz="1100" kern="0">
              <a:solidFill>
                <a:srgbClr val="002A4A"/>
              </a:solidFill>
              <a:latin typeface="Verdana"/>
              <a:cs typeface="Verdana"/>
            </a:endParaRPr>
          </a:p>
          <a:p>
            <a:pPr marL="12700" algn="r" defTabSz="914400">
              <a:spcBef>
                <a:spcPts val="800"/>
              </a:spcBef>
            </a:pPr>
            <a:r>
              <a:rPr lang="de-DE" sz="1100" kern="0">
                <a:solidFill>
                  <a:srgbClr val="002A4A"/>
                </a:solidFill>
                <a:latin typeface="Verdana"/>
              </a:rPr>
              <a:t>inkl.</a:t>
            </a:r>
          </a:p>
          <a:p>
            <a:pPr marL="12700" algn="r" defTabSz="914400">
              <a:spcBef>
                <a:spcPts val="800"/>
              </a:spcBef>
            </a:pPr>
            <a:r>
              <a:rPr lang="de-DE" sz="1100" kern="0">
                <a:solidFill>
                  <a:srgbClr val="002A4A"/>
                </a:solidFill>
                <a:latin typeface="Verdana"/>
                <a:cs typeface="Verdana"/>
              </a:rPr>
              <a:t>inkl.</a:t>
            </a:r>
          </a:p>
        </p:txBody>
      </p:sp>
      <p:sp>
        <p:nvSpPr>
          <p:cNvPr id="4" name="object 5">
            <a:extLst>
              <a:ext uri="{FF2B5EF4-FFF2-40B4-BE49-F238E27FC236}">
                <a16:creationId xmlns:a16="http://schemas.microsoft.com/office/drawing/2014/main" id="{1D8A1D24-0A4D-CFFE-4216-3A0D9E2512B1}"/>
              </a:ext>
            </a:extLst>
          </p:cNvPr>
          <p:cNvSpPr txBox="1"/>
          <p:nvPr/>
        </p:nvSpPr>
        <p:spPr>
          <a:xfrm>
            <a:off x="450000" y="7169404"/>
            <a:ext cx="1734400" cy="151323"/>
          </a:xfrm>
          <a:prstGeom prst="rect">
            <a:avLst/>
          </a:prstGeom>
        </p:spPr>
        <p:txBody>
          <a:bodyPr vert="horz" wrap="square" lIns="0" tIns="12700" rIns="0" bIns="0" rtlCol="0">
            <a:spAutoFit/>
          </a:bodyPr>
          <a:lstStyle/>
          <a:p>
            <a:pPr marL="12700" defTabSz="914400">
              <a:spcBef>
                <a:spcPts val="100"/>
              </a:spcBef>
            </a:pPr>
            <a:r>
              <a:rPr sz="900" kern="0" dirty="0" err="1">
                <a:solidFill>
                  <a:srgbClr val="FFFFFF"/>
                </a:solidFill>
                <a:latin typeface="Verdana"/>
                <a:cs typeface="Verdana"/>
              </a:rPr>
              <a:t>Preisliste</a:t>
            </a:r>
            <a:r>
              <a:rPr sz="900" kern="0" dirty="0">
                <a:solidFill>
                  <a:srgbClr val="FFFFFF"/>
                </a:solidFill>
                <a:latin typeface="Verdana"/>
                <a:cs typeface="Verdana"/>
              </a:rPr>
              <a:t> / Stand </a:t>
            </a:r>
            <a:r>
              <a:rPr lang="de-DE" sz="900" kern="0" dirty="0">
                <a:solidFill>
                  <a:srgbClr val="FFFFFF"/>
                </a:solidFill>
                <a:latin typeface="Verdana"/>
                <a:cs typeface="Verdana"/>
              </a:rPr>
              <a:t>01.01.2024</a:t>
            </a:r>
            <a:endParaRPr sz="900" kern="0" dirty="0">
              <a:solidFill>
                <a:sysClr val="windowText" lastClr="000000"/>
              </a:solidFill>
              <a:latin typeface="Verdana"/>
              <a:cs typeface="Verdana"/>
            </a:endParaRPr>
          </a:p>
        </p:txBody>
      </p:sp>
      <p:sp>
        <p:nvSpPr>
          <p:cNvPr id="5" name="Textfeld 4">
            <a:extLst>
              <a:ext uri="{FF2B5EF4-FFF2-40B4-BE49-F238E27FC236}">
                <a16:creationId xmlns:a16="http://schemas.microsoft.com/office/drawing/2014/main" id="{2D446E60-BA02-F25B-7208-0764495AF330}"/>
              </a:ext>
            </a:extLst>
          </p:cNvPr>
          <p:cNvSpPr txBox="1"/>
          <p:nvPr/>
        </p:nvSpPr>
        <p:spPr>
          <a:xfrm>
            <a:off x="3902399" y="6725203"/>
            <a:ext cx="5373486" cy="674352"/>
          </a:xfrm>
          <a:prstGeom prst="rect">
            <a:avLst/>
          </a:prstGeom>
          <a:noFill/>
        </p:spPr>
        <p:txBody>
          <a:bodyPr wrap="square" rtlCol="0">
            <a:spAutoFit/>
          </a:bodyPr>
          <a:lstStyle/>
          <a:p>
            <a:pPr marL="14400">
              <a:lnSpc>
                <a:spcPct val="107000"/>
              </a:lnSpc>
              <a:spcBef>
                <a:spcPts val="800"/>
              </a:spcBef>
            </a:pPr>
            <a:r>
              <a:rPr lang="de-DE" sz="1000">
                <a:solidFill>
                  <a:srgbClr val="002A4A"/>
                </a:solidFill>
                <a:effectLst/>
                <a:latin typeface="Verdana"/>
                <a:ea typeface="Calibri" panose="020F0502020204030204" pitchFamily="34" charset="0"/>
                <a:cs typeface="Times New Roman"/>
              </a:rPr>
              <a:t>Mehr Informationen erhältst du </a:t>
            </a:r>
            <a:r>
              <a:rPr lang="de-DE" sz="1000">
                <a:solidFill>
                  <a:srgbClr val="002A4A"/>
                </a:solidFill>
                <a:latin typeface="Verdana"/>
                <a:ea typeface="Calibri" panose="020F0502020204030204" pitchFamily="34" charset="0"/>
                <a:cs typeface="Times New Roman"/>
              </a:rPr>
              <a:t>auf www.ecos-workspaces.com/hannover-nord</a:t>
            </a:r>
          </a:p>
          <a:p>
            <a:pPr marL="14400">
              <a:lnSpc>
                <a:spcPct val="107000"/>
              </a:lnSpc>
              <a:spcBef>
                <a:spcPts val="800"/>
              </a:spcBef>
            </a:pPr>
            <a:r>
              <a:rPr lang="de-DE" sz="1000">
                <a:solidFill>
                  <a:srgbClr val="002A4A"/>
                </a:solidFill>
                <a:effectLst/>
                <a:latin typeface="Verdana"/>
                <a:ea typeface="Calibri" panose="020F0502020204030204" pitchFamily="34" charset="0"/>
                <a:cs typeface="Times New Roman"/>
              </a:rPr>
              <a:t>Alle Preise gelten zzgl. gesetzlicher Mehrwertsteuer </a:t>
            </a:r>
            <a:r>
              <a:rPr lang="de-DE" sz="1000" i="0" u="none" strike="noStrike" baseline="0">
                <a:solidFill>
                  <a:srgbClr val="002A4A"/>
                </a:solidFill>
                <a:latin typeface="Verdana" panose="020B0604030504040204" pitchFamily="34" charset="0"/>
                <a:ea typeface="Verdana" panose="020B0604030504040204" pitchFamily="34" charset="0"/>
              </a:rPr>
              <a:t>und nur für den Standort </a:t>
            </a:r>
            <a:r>
              <a:rPr lang="de-DE" sz="1000">
                <a:solidFill>
                  <a:srgbClr val="002A4A"/>
                </a:solidFill>
                <a:latin typeface="Verdana" panose="020B0604030504040204" pitchFamily="34" charset="0"/>
                <a:ea typeface="Verdana" panose="020B0604030504040204" pitchFamily="34" charset="0"/>
              </a:rPr>
              <a:t>Hannover Nord</a:t>
            </a:r>
            <a:r>
              <a:rPr lang="de-DE" sz="1000" i="0" u="none" strike="noStrike" baseline="0">
                <a:solidFill>
                  <a:srgbClr val="002A4A"/>
                </a:solidFill>
                <a:latin typeface="Verdana" panose="020B0604030504040204" pitchFamily="34" charset="0"/>
                <a:ea typeface="Verdana" panose="020B0604030504040204" pitchFamily="34" charset="0"/>
              </a:rPr>
              <a:t>.</a:t>
            </a:r>
            <a:endParaRPr lang="de-DE" sz="1000">
              <a:solidFill>
                <a:srgbClr val="002A4A"/>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4404385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B4542556-618B-FFD7-BC44-B9EC670C139B}"/>
              </a:ext>
            </a:extLst>
          </p:cNvPr>
          <p:cNvSpPr txBox="1">
            <a:spLocks noChangeAspect="1"/>
          </p:cNvSpPr>
          <p:nvPr/>
        </p:nvSpPr>
        <p:spPr>
          <a:xfrm>
            <a:off x="4446605" y="2904262"/>
            <a:ext cx="5359288" cy="1877437"/>
          </a:xfrm>
          <a:prstGeom prst="rect">
            <a:avLst/>
          </a:prstGeom>
          <a:noFill/>
        </p:spPr>
        <p:txBody>
          <a:bodyPr wrap="square" rtlCol="0">
            <a:spAutoFit/>
          </a:bodyPr>
          <a:lstStyle/>
          <a:p>
            <a:pPr algn="ctr"/>
            <a:endParaRPr lang="de-DE" sz="1600">
              <a:solidFill>
                <a:srgbClr val="002A4A"/>
              </a:solidFill>
              <a:latin typeface="Verdana" panose="020B0604030504040204" pitchFamily="34" charset="0"/>
              <a:ea typeface="Verdana" panose="020B0604030504040204" pitchFamily="34" charset="0"/>
            </a:endParaRPr>
          </a:p>
          <a:p>
            <a:pPr algn="ctr"/>
            <a:r>
              <a:rPr lang="de-DE" sz="1600">
                <a:solidFill>
                  <a:srgbClr val="002A4A"/>
                </a:solidFill>
                <a:latin typeface="Verdana" panose="020B0604030504040204" pitchFamily="34" charset="0"/>
                <a:ea typeface="Verdana" panose="020B0604030504040204" pitchFamily="34" charset="0"/>
              </a:rPr>
              <a:t>Hier fügst du dein Bild oder deine Collage ein </a:t>
            </a:r>
          </a:p>
          <a:p>
            <a:pPr algn="ctr"/>
            <a:r>
              <a:rPr lang="de-DE" sz="1600">
                <a:solidFill>
                  <a:srgbClr val="002A4A"/>
                </a:solidFill>
                <a:latin typeface="Verdana" panose="020B0604030504040204" pitchFamily="34" charset="0"/>
                <a:ea typeface="Verdana" panose="020B0604030504040204" pitchFamily="34" charset="0"/>
              </a:rPr>
              <a:t>Thema: Virtual Office</a:t>
            </a:r>
          </a:p>
          <a:p>
            <a:pPr algn="ctr"/>
            <a:endParaRPr lang="de-DE" sz="1600">
              <a:solidFill>
                <a:srgbClr val="002A4A"/>
              </a:solidFill>
              <a:latin typeface="Verdana" panose="020B0604030504040204" pitchFamily="34" charset="0"/>
              <a:ea typeface="Verdana" panose="020B0604030504040204" pitchFamily="34" charset="0"/>
            </a:endParaRPr>
          </a:p>
          <a:p>
            <a:pPr algn="ctr"/>
            <a:r>
              <a:rPr lang="de-DE" sz="1600">
                <a:solidFill>
                  <a:srgbClr val="002A4A"/>
                </a:solidFill>
                <a:latin typeface="Verdana" panose="020B0604030504040204" pitchFamily="34" charset="0"/>
                <a:ea typeface="Verdana" panose="020B0604030504040204" pitchFamily="34" charset="0"/>
              </a:rPr>
              <a:t>Höhe: 21 cm </a:t>
            </a:r>
          </a:p>
          <a:p>
            <a:pPr algn="ctr"/>
            <a:r>
              <a:rPr lang="de-DE" sz="1600">
                <a:solidFill>
                  <a:srgbClr val="002A4A"/>
                </a:solidFill>
                <a:latin typeface="Verdana" panose="020B0604030504040204" pitchFamily="34" charset="0"/>
                <a:ea typeface="Verdana" panose="020B0604030504040204" pitchFamily="34" charset="0"/>
              </a:rPr>
              <a:t>Breite 19,72 cm </a:t>
            </a:r>
          </a:p>
          <a:p>
            <a:pPr algn="ctr"/>
            <a:endParaRPr lang="de-DE" sz="1600">
              <a:solidFill>
                <a:srgbClr val="002A4A"/>
              </a:solidFill>
              <a:latin typeface="Verdana" panose="020B0604030504040204" pitchFamily="34" charset="0"/>
              <a:ea typeface="Verdana" panose="020B0604030504040204" pitchFamily="34" charset="0"/>
            </a:endParaRPr>
          </a:p>
        </p:txBody>
      </p:sp>
      <p:sp>
        <p:nvSpPr>
          <p:cNvPr id="3" name="object 5">
            <a:extLst>
              <a:ext uri="{FF2B5EF4-FFF2-40B4-BE49-F238E27FC236}">
                <a16:creationId xmlns:a16="http://schemas.microsoft.com/office/drawing/2014/main" id="{E9B1FE77-1C36-389C-5837-51069BEC72C7}"/>
              </a:ext>
            </a:extLst>
          </p:cNvPr>
          <p:cNvSpPr txBox="1"/>
          <p:nvPr/>
        </p:nvSpPr>
        <p:spPr>
          <a:xfrm>
            <a:off x="449999" y="7169404"/>
            <a:ext cx="1705371" cy="151323"/>
          </a:xfrm>
          <a:prstGeom prst="rect">
            <a:avLst/>
          </a:prstGeom>
        </p:spPr>
        <p:txBody>
          <a:bodyPr vert="horz" wrap="square" lIns="0" tIns="12700" rIns="0" bIns="0" rtlCol="0">
            <a:spAutoFit/>
          </a:bodyPr>
          <a:lstStyle/>
          <a:p>
            <a:pPr marL="12700" defTabSz="914400">
              <a:spcBef>
                <a:spcPts val="100"/>
              </a:spcBef>
            </a:pPr>
            <a:r>
              <a:rPr sz="900" kern="0" dirty="0" err="1">
                <a:solidFill>
                  <a:srgbClr val="FFFFFF"/>
                </a:solidFill>
                <a:latin typeface="Verdana"/>
                <a:cs typeface="Verdana"/>
              </a:rPr>
              <a:t>Preisliste</a:t>
            </a:r>
            <a:r>
              <a:rPr sz="900" kern="0" dirty="0">
                <a:solidFill>
                  <a:srgbClr val="FFFFFF"/>
                </a:solidFill>
                <a:latin typeface="Verdana"/>
                <a:cs typeface="Verdana"/>
              </a:rPr>
              <a:t> / Stand </a:t>
            </a:r>
            <a:r>
              <a:rPr lang="de-DE" sz="900" kern="0" spc="-10" dirty="0">
                <a:solidFill>
                  <a:srgbClr val="FFFFFF"/>
                </a:solidFill>
                <a:latin typeface="Verdana"/>
                <a:cs typeface="Verdana"/>
              </a:rPr>
              <a:t>01.01.2024</a:t>
            </a:r>
            <a:endParaRPr sz="900" kern="0" dirty="0">
              <a:solidFill>
                <a:sysClr val="windowText" lastClr="000000"/>
              </a:solidFill>
              <a:latin typeface="Verdana"/>
              <a:cs typeface="Verdana"/>
            </a:endParaRPr>
          </a:p>
        </p:txBody>
      </p:sp>
      <p:sp>
        <p:nvSpPr>
          <p:cNvPr id="4" name="Textfeld 3">
            <a:extLst>
              <a:ext uri="{FF2B5EF4-FFF2-40B4-BE49-F238E27FC236}">
                <a16:creationId xmlns:a16="http://schemas.microsoft.com/office/drawing/2014/main" id="{B2F1D2F4-0399-3291-461B-D78C404DBF74}"/>
              </a:ext>
            </a:extLst>
          </p:cNvPr>
          <p:cNvSpPr txBox="1"/>
          <p:nvPr/>
        </p:nvSpPr>
        <p:spPr>
          <a:xfrm>
            <a:off x="329817" y="5080673"/>
            <a:ext cx="3064014" cy="1809150"/>
          </a:xfrm>
          <a:prstGeom prst="rect">
            <a:avLst/>
          </a:prstGeom>
          <a:noFill/>
        </p:spPr>
        <p:txBody>
          <a:bodyPr wrap="square" rtlCol="0">
            <a:spAutoFit/>
          </a:bodyPr>
          <a:lstStyle/>
          <a:p>
            <a:pPr marL="14400">
              <a:lnSpc>
                <a:spcPct val="107000"/>
              </a:lnSpc>
              <a:spcBef>
                <a:spcPts val="80"/>
              </a:spcBef>
            </a:pPr>
            <a:r>
              <a:rPr lang="de-DE" sz="1100">
                <a:solidFill>
                  <a:schemeClr val="bg1"/>
                </a:solidFill>
                <a:latin typeface="Verdana" panose="020B0604030504040204" pitchFamily="34" charset="0"/>
                <a:ea typeface="Verdana" panose="020B0604030504040204" pitchFamily="34" charset="0"/>
              </a:rPr>
              <a:t>ecos </a:t>
            </a:r>
            <a:r>
              <a:rPr lang="de-DE" sz="1100" err="1">
                <a:solidFill>
                  <a:schemeClr val="bg1"/>
                </a:solidFill>
                <a:latin typeface="Verdana" panose="020B0604030504040204" pitchFamily="34" charset="0"/>
                <a:ea typeface="Verdana" panose="020B0604030504040204" pitchFamily="34" charset="0"/>
              </a:rPr>
              <a:t>work</a:t>
            </a:r>
            <a:r>
              <a:rPr lang="de-DE" sz="1100">
                <a:solidFill>
                  <a:schemeClr val="bg1"/>
                </a:solidFill>
                <a:latin typeface="Verdana" panose="020B0604030504040204" pitchFamily="34" charset="0"/>
                <a:ea typeface="Verdana" panose="020B0604030504040204" pitchFamily="34" charset="0"/>
              </a:rPr>
              <a:t> </a:t>
            </a:r>
            <a:r>
              <a:rPr lang="de-DE" sz="1100" err="1">
                <a:solidFill>
                  <a:schemeClr val="bg1"/>
                </a:solidFill>
                <a:latin typeface="Verdana" panose="020B0604030504040204" pitchFamily="34" charset="0"/>
                <a:ea typeface="Verdana" panose="020B0604030504040204" pitchFamily="34" charset="0"/>
              </a:rPr>
              <a:t>spaces</a:t>
            </a:r>
            <a:r>
              <a:rPr lang="de-DE" sz="1100">
                <a:solidFill>
                  <a:schemeClr val="bg1"/>
                </a:solidFill>
                <a:latin typeface="Verdana" panose="020B0604030504040204" pitchFamily="34" charset="0"/>
                <a:ea typeface="Verdana" panose="020B0604030504040204" pitchFamily="34" charset="0"/>
              </a:rPr>
              <a:t> Hannover Nord</a:t>
            </a:r>
          </a:p>
          <a:p>
            <a:pPr marL="14400">
              <a:lnSpc>
                <a:spcPct val="107000"/>
              </a:lnSpc>
              <a:spcBef>
                <a:spcPts val="80"/>
              </a:spcBef>
            </a:pPr>
            <a:r>
              <a:rPr lang="de-DE" sz="1100">
                <a:solidFill>
                  <a:schemeClr val="bg1"/>
                </a:solidFill>
                <a:latin typeface="Verdana" panose="020B0604030504040204" pitchFamily="34" charset="0"/>
                <a:ea typeface="Verdana" panose="020B0604030504040204" pitchFamily="34" charset="0"/>
              </a:rPr>
              <a:t>Vahrenwalder Straße 269 A</a:t>
            </a:r>
          </a:p>
          <a:p>
            <a:pPr marL="14400">
              <a:lnSpc>
                <a:spcPct val="107000"/>
              </a:lnSpc>
              <a:spcBef>
                <a:spcPts val="80"/>
              </a:spcBef>
            </a:pPr>
            <a:r>
              <a:rPr lang="de-DE" sz="1100">
                <a:solidFill>
                  <a:schemeClr val="bg1"/>
                </a:solidFill>
                <a:latin typeface="Verdana" panose="020B0604030504040204" pitchFamily="34" charset="0"/>
                <a:ea typeface="Verdana" panose="020B0604030504040204" pitchFamily="34" charset="0"/>
              </a:rPr>
              <a:t>30179 Hannover</a:t>
            </a:r>
          </a:p>
          <a:p>
            <a:pPr marL="14400">
              <a:lnSpc>
                <a:spcPct val="107000"/>
              </a:lnSpc>
              <a:spcBef>
                <a:spcPts val="80"/>
              </a:spcBef>
            </a:pPr>
            <a:endParaRPr lang="de-DE" sz="1100">
              <a:solidFill>
                <a:schemeClr val="bg1"/>
              </a:solidFill>
              <a:latin typeface="Verdana" panose="020B0604030504040204" pitchFamily="34" charset="0"/>
              <a:ea typeface="Verdana" panose="020B0604030504040204" pitchFamily="34" charset="0"/>
            </a:endParaRPr>
          </a:p>
          <a:p>
            <a:pPr marL="14400">
              <a:lnSpc>
                <a:spcPct val="107000"/>
              </a:lnSpc>
              <a:spcBef>
                <a:spcPts val="80"/>
              </a:spcBef>
            </a:pPr>
            <a:r>
              <a:rPr lang="de-DE" sz="1100">
                <a:solidFill>
                  <a:schemeClr val="bg1"/>
                </a:solidFill>
                <a:latin typeface="Verdana" panose="020B0604030504040204" pitchFamily="34" charset="0"/>
                <a:ea typeface="Verdana" panose="020B0604030504040204" pitchFamily="34" charset="0"/>
              </a:rPr>
              <a:t>Tel.:</a:t>
            </a:r>
            <a:r>
              <a:rPr lang="de-DE" sz="1000">
                <a:solidFill>
                  <a:schemeClr val="bg1"/>
                </a:solidFill>
                <a:latin typeface="Verdana" panose="020B0604030504040204" pitchFamily="34" charset="0"/>
                <a:ea typeface="Verdana" panose="020B0604030504040204" pitchFamily="34" charset="0"/>
              </a:rPr>
              <a:t> </a:t>
            </a:r>
            <a:r>
              <a:rPr lang="de-DE" sz="1100">
                <a:solidFill>
                  <a:schemeClr val="bg1"/>
                </a:solidFill>
                <a:latin typeface="Verdana" panose="020B0604030504040204" pitchFamily="34" charset="0"/>
                <a:ea typeface="Verdana" panose="020B0604030504040204" pitchFamily="34" charset="0"/>
              </a:rPr>
              <a:t> +49 511 966 66</a:t>
            </a:r>
          </a:p>
          <a:p>
            <a:pPr marL="14400">
              <a:lnSpc>
                <a:spcPct val="107000"/>
              </a:lnSpc>
              <a:spcBef>
                <a:spcPts val="80"/>
              </a:spcBef>
            </a:pPr>
            <a:r>
              <a:rPr lang="de-DE" sz="1100">
                <a:solidFill>
                  <a:schemeClr val="bg1"/>
                </a:solidFill>
                <a:latin typeface="Verdana" panose="020B0604030504040204" pitchFamily="34" charset="0"/>
                <a:ea typeface="Verdana" panose="020B0604030504040204" pitchFamily="34" charset="0"/>
              </a:rPr>
              <a:t>Fax.: +49 511 966 6701</a:t>
            </a:r>
          </a:p>
          <a:p>
            <a:pPr marL="14400">
              <a:lnSpc>
                <a:spcPct val="107000"/>
              </a:lnSpc>
              <a:spcBef>
                <a:spcPts val="80"/>
              </a:spcBef>
            </a:pPr>
            <a:endParaRPr lang="de-DE" sz="1100">
              <a:solidFill>
                <a:schemeClr val="bg1"/>
              </a:solidFill>
              <a:latin typeface="Verdana" panose="020B0604030504040204" pitchFamily="34" charset="0"/>
              <a:ea typeface="Verdana" panose="020B0604030504040204" pitchFamily="34" charset="0"/>
            </a:endParaRPr>
          </a:p>
          <a:p>
            <a:pPr marL="14400">
              <a:lnSpc>
                <a:spcPct val="107000"/>
              </a:lnSpc>
              <a:spcBef>
                <a:spcPts val="80"/>
              </a:spcBef>
            </a:pPr>
            <a:r>
              <a:rPr lang="de-DE" sz="1100">
                <a:solidFill>
                  <a:schemeClr val="bg1"/>
                </a:solidFill>
                <a:latin typeface="Verdana" panose="020B0604030504040204" pitchFamily="34" charset="0"/>
                <a:ea typeface="Verdana" panose="020B0604030504040204" pitchFamily="34" charset="0"/>
              </a:rPr>
              <a:t>ecos-workspaces.com/</a:t>
            </a:r>
            <a:r>
              <a:rPr lang="de-DE" sz="1100" err="1">
                <a:solidFill>
                  <a:schemeClr val="bg1"/>
                </a:solidFill>
                <a:latin typeface="Verdana" panose="020B0604030504040204" pitchFamily="34" charset="0"/>
                <a:ea typeface="Verdana" panose="020B0604030504040204" pitchFamily="34" charset="0"/>
              </a:rPr>
              <a:t>hannover</a:t>
            </a:r>
            <a:r>
              <a:rPr lang="de-DE" sz="1100">
                <a:solidFill>
                  <a:schemeClr val="bg1"/>
                </a:solidFill>
                <a:latin typeface="Verdana" panose="020B0604030504040204" pitchFamily="34" charset="0"/>
                <a:ea typeface="Verdana" panose="020B0604030504040204" pitchFamily="34" charset="0"/>
              </a:rPr>
              <a:t>-nord</a:t>
            </a:r>
          </a:p>
          <a:p>
            <a:pPr marL="14400">
              <a:lnSpc>
                <a:spcPct val="107000"/>
              </a:lnSpc>
              <a:spcBef>
                <a:spcPts val="80"/>
              </a:spcBef>
            </a:pPr>
            <a:r>
              <a:rPr lang="de-DE" sz="1100">
                <a:solidFill>
                  <a:schemeClr val="bg1"/>
                </a:solidFill>
                <a:latin typeface="Verdana" panose="020B0604030504040204" pitchFamily="34" charset="0"/>
                <a:ea typeface="Verdana" panose="020B0604030504040204" pitchFamily="34" charset="0"/>
              </a:rPr>
              <a:t>hannover-nord@ecos-workspaces.com</a:t>
            </a:r>
          </a:p>
        </p:txBody>
      </p:sp>
      <p:pic>
        <p:nvPicPr>
          <p:cNvPr id="10" name="Grafik 9">
            <a:extLst>
              <a:ext uri="{FF2B5EF4-FFF2-40B4-BE49-F238E27FC236}">
                <a16:creationId xmlns:a16="http://schemas.microsoft.com/office/drawing/2014/main" id="{AA0529CE-5430-10B1-79F3-FFBA46620935}"/>
              </a:ext>
            </a:extLst>
          </p:cNvPr>
          <p:cNvPicPr>
            <a:picLocks noChangeAspect="1"/>
          </p:cNvPicPr>
          <p:nvPr/>
        </p:nvPicPr>
        <p:blipFill rotWithShape="1">
          <a:blip r:embed="rId2"/>
          <a:srcRect r="12341"/>
          <a:stretch/>
        </p:blipFill>
        <p:spPr>
          <a:xfrm>
            <a:off x="3593823" y="0"/>
            <a:ext cx="7099200" cy="7562850"/>
          </a:xfrm>
          <a:prstGeom prst="rect">
            <a:avLst/>
          </a:prstGeom>
        </p:spPr>
      </p:pic>
    </p:spTree>
    <p:extLst>
      <p:ext uri="{BB962C8B-B14F-4D97-AF65-F5344CB8AC3E}">
        <p14:creationId xmlns:p14="http://schemas.microsoft.com/office/powerpoint/2010/main" val="5707654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e 2">
            <a:extLst>
              <a:ext uri="{FF2B5EF4-FFF2-40B4-BE49-F238E27FC236}">
                <a16:creationId xmlns:a16="http://schemas.microsoft.com/office/drawing/2014/main" id="{F0BE512E-BB3C-925C-8770-1E9732B17E6F}"/>
              </a:ext>
            </a:extLst>
          </p:cNvPr>
          <p:cNvGraphicFramePr>
            <a:graphicFrameLocks noGrp="1"/>
          </p:cNvGraphicFramePr>
          <p:nvPr>
            <p:extLst>
              <p:ext uri="{D42A27DB-BD31-4B8C-83A1-F6EECF244321}">
                <p14:modId xmlns:p14="http://schemas.microsoft.com/office/powerpoint/2010/main" val="4125340921"/>
              </p:ext>
            </p:extLst>
          </p:nvPr>
        </p:nvGraphicFramePr>
        <p:xfrm>
          <a:off x="3996000" y="590400"/>
          <a:ext cx="6313950" cy="648000"/>
        </p:xfrm>
        <a:graphic>
          <a:graphicData uri="http://schemas.openxmlformats.org/drawingml/2006/table">
            <a:tbl>
              <a:tblPr firstRow="1" bandRow="1">
                <a:tableStyleId>{5C22544A-7EE6-4342-B048-85BDC9FD1C3A}</a:tableStyleId>
              </a:tblPr>
              <a:tblGrid>
                <a:gridCol w="701550">
                  <a:extLst>
                    <a:ext uri="{9D8B030D-6E8A-4147-A177-3AD203B41FA5}">
                      <a16:colId xmlns:a16="http://schemas.microsoft.com/office/drawing/2014/main" val="3665590606"/>
                    </a:ext>
                  </a:extLst>
                </a:gridCol>
                <a:gridCol w="701550">
                  <a:extLst>
                    <a:ext uri="{9D8B030D-6E8A-4147-A177-3AD203B41FA5}">
                      <a16:colId xmlns:a16="http://schemas.microsoft.com/office/drawing/2014/main" val="3461234836"/>
                    </a:ext>
                  </a:extLst>
                </a:gridCol>
                <a:gridCol w="701550">
                  <a:extLst>
                    <a:ext uri="{9D8B030D-6E8A-4147-A177-3AD203B41FA5}">
                      <a16:colId xmlns:a16="http://schemas.microsoft.com/office/drawing/2014/main" val="2695830013"/>
                    </a:ext>
                  </a:extLst>
                </a:gridCol>
                <a:gridCol w="701550">
                  <a:extLst>
                    <a:ext uri="{9D8B030D-6E8A-4147-A177-3AD203B41FA5}">
                      <a16:colId xmlns:a16="http://schemas.microsoft.com/office/drawing/2014/main" val="905470944"/>
                    </a:ext>
                  </a:extLst>
                </a:gridCol>
                <a:gridCol w="701550">
                  <a:extLst>
                    <a:ext uri="{9D8B030D-6E8A-4147-A177-3AD203B41FA5}">
                      <a16:colId xmlns:a16="http://schemas.microsoft.com/office/drawing/2014/main" val="1496566233"/>
                    </a:ext>
                  </a:extLst>
                </a:gridCol>
                <a:gridCol w="701550">
                  <a:extLst>
                    <a:ext uri="{9D8B030D-6E8A-4147-A177-3AD203B41FA5}">
                      <a16:colId xmlns:a16="http://schemas.microsoft.com/office/drawing/2014/main" val="1274460874"/>
                    </a:ext>
                  </a:extLst>
                </a:gridCol>
                <a:gridCol w="701550">
                  <a:extLst>
                    <a:ext uri="{9D8B030D-6E8A-4147-A177-3AD203B41FA5}">
                      <a16:colId xmlns:a16="http://schemas.microsoft.com/office/drawing/2014/main" val="148418787"/>
                    </a:ext>
                  </a:extLst>
                </a:gridCol>
                <a:gridCol w="701550">
                  <a:extLst>
                    <a:ext uri="{9D8B030D-6E8A-4147-A177-3AD203B41FA5}">
                      <a16:colId xmlns:a16="http://schemas.microsoft.com/office/drawing/2014/main" val="3125372144"/>
                    </a:ext>
                  </a:extLst>
                </a:gridCol>
                <a:gridCol w="701550">
                  <a:extLst>
                    <a:ext uri="{9D8B030D-6E8A-4147-A177-3AD203B41FA5}">
                      <a16:colId xmlns:a16="http://schemas.microsoft.com/office/drawing/2014/main" val="1276704703"/>
                    </a:ext>
                  </a:extLst>
                </a:gridCol>
              </a:tblGrid>
              <a:tr h="648000">
                <a:tc>
                  <a:txBody>
                    <a:bodyPr/>
                    <a:lstStyle/>
                    <a:p>
                      <a:pPr algn="ctr"/>
                      <a:r>
                        <a:rPr lang="de-DE" sz="550" b="0">
                          <a:solidFill>
                            <a:srgbClr val="002A4A"/>
                          </a:solidFill>
                          <a:latin typeface="Verdana" panose="020B0604030504040204" pitchFamily="34" charset="0"/>
                          <a:ea typeface="Verdana" panose="020B0604030504040204" pitchFamily="34" charset="0"/>
                        </a:rPr>
                        <a:t>Virtual Office</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550" b="0">
                          <a:solidFill>
                            <a:srgbClr val="002A4A"/>
                          </a:solidFill>
                          <a:latin typeface="Verdana" panose="020B0604030504040204" pitchFamily="34" charset="0"/>
                          <a:ea typeface="Verdana" panose="020B0604030504040204" pitchFamily="34" charset="0"/>
                        </a:rPr>
                        <a:t>Geschäftsadresse</a:t>
                      </a:r>
                    </a:p>
                  </a:txBody>
                  <a:tcPr marL="36000" marR="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550" b="0">
                          <a:solidFill>
                            <a:srgbClr val="002A4A"/>
                          </a:solidFill>
                          <a:latin typeface="Verdana" panose="020B0604030504040204" pitchFamily="34" charset="0"/>
                          <a:ea typeface="Verdana" panose="020B0604030504040204" pitchFamily="34" charset="0"/>
                        </a:rPr>
                        <a:t>Zutritt </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550" b="0">
                          <a:solidFill>
                            <a:srgbClr val="002A4A"/>
                          </a:solidFill>
                          <a:latin typeface="Verdana" panose="020B0604030504040204" pitchFamily="34" charset="0"/>
                          <a:ea typeface="Verdana" panose="020B0604030504040204" pitchFamily="34" charset="0"/>
                        </a:rPr>
                        <a:t>Empfang</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550" b="0">
                          <a:solidFill>
                            <a:srgbClr val="002A4A"/>
                          </a:solidFill>
                          <a:latin typeface="Verdana" panose="020B0604030504040204" pitchFamily="34" charset="0"/>
                          <a:ea typeface="Verdana" panose="020B0604030504040204" pitchFamily="34" charset="0"/>
                        </a:rPr>
                        <a:t>Postservice</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550" b="0">
                          <a:solidFill>
                            <a:srgbClr val="002A4A"/>
                          </a:solidFill>
                          <a:latin typeface="Verdana" panose="020B0604030504040204" pitchFamily="34" charset="0"/>
                          <a:ea typeface="Verdana" panose="020B0604030504040204" pitchFamily="34" charset="0"/>
                        </a:rPr>
                        <a:t>Büroservice</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550" b="0" err="1">
                          <a:solidFill>
                            <a:srgbClr val="002A4A"/>
                          </a:solidFill>
                          <a:latin typeface="Verdana" panose="020B0604030504040204" pitchFamily="34" charset="0"/>
                          <a:ea typeface="Verdana" panose="020B0604030504040204" pitchFamily="34" charset="0"/>
                        </a:rPr>
                        <a:t>Indiv</a:t>
                      </a:r>
                      <a:r>
                        <a:rPr lang="de-DE" sz="550" b="0">
                          <a:solidFill>
                            <a:srgbClr val="002A4A"/>
                          </a:solidFill>
                          <a:latin typeface="Verdana" panose="020B0604030504040204" pitchFamily="34" charset="0"/>
                          <a:ea typeface="Verdana" panose="020B0604030504040204" pitchFamily="34" charset="0"/>
                        </a:rPr>
                        <a:t>. Mietdauer</a:t>
                      </a:r>
                    </a:p>
                  </a:txBody>
                  <a:tcPr marL="36000" marR="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550" b="0">
                          <a:solidFill>
                            <a:srgbClr val="002A4A"/>
                          </a:solidFill>
                          <a:latin typeface="Verdana" panose="020B0604030504040204" pitchFamily="34" charset="0"/>
                          <a:ea typeface="Verdana" panose="020B0604030504040204" pitchFamily="34" charset="0"/>
                        </a:rPr>
                        <a:t>Flex. Arbeitsplatz</a:t>
                      </a:r>
                    </a:p>
                  </a:txBody>
                  <a:tcPr marL="36000" marR="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e-DE" sz="550" b="0">
                        <a:solidFill>
                          <a:srgbClr val="002A4A"/>
                        </a:solidFill>
                        <a:latin typeface="Verdana" panose="020B0604030504040204" pitchFamily="34" charset="0"/>
                        <a:ea typeface="Verdana" panose="020B0604030504040204" pitchFamily="34"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72520390"/>
                  </a:ext>
                </a:extLst>
              </a:tr>
            </a:tbl>
          </a:graphicData>
        </a:graphic>
      </p:graphicFrame>
      <p:pic>
        <p:nvPicPr>
          <p:cNvPr id="4" name="Grafik 3">
            <a:extLst>
              <a:ext uri="{FF2B5EF4-FFF2-40B4-BE49-F238E27FC236}">
                <a16:creationId xmlns:a16="http://schemas.microsoft.com/office/drawing/2014/main" id="{B0CB9FE0-92C4-CA24-50D7-1AF41BA4E44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438379" y="565252"/>
            <a:ext cx="612000" cy="612000"/>
          </a:xfrm>
          <a:prstGeom prst="rect">
            <a:avLst/>
          </a:prstGeom>
        </p:spPr>
      </p:pic>
      <p:pic>
        <p:nvPicPr>
          <p:cNvPr id="5" name="Grafik 4">
            <a:extLst>
              <a:ext uri="{FF2B5EF4-FFF2-40B4-BE49-F238E27FC236}">
                <a16:creationId xmlns:a16="http://schemas.microsoft.com/office/drawing/2014/main" id="{F47CEC1A-B55E-28D4-AA12-837F937B23E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52029" y="556460"/>
            <a:ext cx="612000" cy="612000"/>
          </a:xfrm>
          <a:prstGeom prst="rect">
            <a:avLst/>
          </a:prstGeom>
        </p:spPr>
      </p:pic>
      <p:pic>
        <p:nvPicPr>
          <p:cNvPr id="6" name="Grafik 5">
            <a:extLst>
              <a:ext uri="{FF2B5EF4-FFF2-40B4-BE49-F238E27FC236}">
                <a16:creationId xmlns:a16="http://schemas.microsoft.com/office/drawing/2014/main" id="{F4FB541F-4893-83C3-B31D-AAC3F6B1029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65742" y="565252"/>
            <a:ext cx="612000" cy="612000"/>
          </a:xfrm>
          <a:prstGeom prst="rect">
            <a:avLst/>
          </a:prstGeom>
        </p:spPr>
      </p:pic>
      <p:sp>
        <p:nvSpPr>
          <p:cNvPr id="9" name="object 5">
            <a:extLst>
              <a:ext uri="{FF2B5EF4-FFF2-40B4-BE49-F238E27FC236}">
                <a16:creationId xmlns:a16="http://schemas.microsoft.com/office/drawing/2014/main" id="{3A79A189-571D-26F7-F3D6-C29AB671EEF8}"/>
              </a:ext>
            </a:extLst>
          </p:cNvPr>
          <p:cNvSpPr txBox="1"/>
          <p:nvPr/>
        </p:nvSpPr>
        <p:spPr>
          <a:xfrm>
            <a:off x="449999" y="7169404"/>
            <a:ext cx="1741657" cy="151323"/>
          </a:xfrm>
          <a:prstGeom prst="rect">
            <a:avLst/>
          </a:prstGeom>
        </p:spPr>
        <p:txBody>
          <a:bodyPr vert="horz" wrap="square" lIns="0" tIns="12700" rIns="0" bIns="0" rtlCol="0">
            <a:spAutoFit/>
          </a:bodyPr>
          <a:lstStyle/>
          <a:p>
            <a:pPr marL="12700" defTabSz="914400">
              <a:spcBef>
                <a:spcPts val="100"/>
              </a:spcBef>
            </a:pPr>
            <a:r>
              <a:rPr sz="900" kern="0" dirty="0" err="1">
                <a:solidFill>
                  <a:srgbClr val="FFFFFF"/>
                </a:solidFill>
                <a:latin typeface="Verdana"/>
                <a:cs typeface="Verdana"/>
              </a:rPr>
              <a:t>Preisliste</a:t>
            </a:r>
            <a:r>
              <a:rPr sz="900" kern="0" dirty="0">
                <a:solidFill>
                  <a:srgbClr val="FFFFFF"/>
                </a:solidFill>
                <a:latin typeface="Verdana"/>
                <a:cs typeface="Verdana"/>
              </a:rPr>
              <a:t> / Stand </a:t>
            </a:r>
            <a:r>
              <a:rPr lang="de-DE" sz="900" kern="0" spc="-10" dirty="0">
                <a:solidFill>
                  <a:srgbClr val="FFFFFF"/>
                </a:solidFill>
                <a:latin typeface="Verdana"/>
                <a:cs typeface="Verdana"/>
              </a:rPr>
              <a:t>01.01.2024</a:t>
            </a:r>
            <a:endParaRPr sz="900" kern="0" dirty="0">
              <a:solidFill>
                <a:sysClr val="windowText" lastClr="000000"/>
              </a:solidFill>
              <a:latin typeface="Verdana"/>
              <a:cs typeface="Verdana"/>
            </a:endParaRPr>
          </a:p>
        </p:txBody>
      </p:sp>
      <p:sp>
        <p:nvSpPr>
          <p:cNvPr id="13" name="Textfeld 12">
            <a:extLst>
              <a:ext uri="{FF2B5EF4-FFF2-40B4-BE49-F238E27FC236}">
                <a16:creationId xmlns:a16="http://schemas.microsoft.com/office/drawing/2014/main" id="{1D6F3D74-6EAB-7DEF-7026-9160226AAD31}"/>
              </a:ext>
            </a:extLst>
          </p:cNvPr>
          <p:cNvSpPr txBox="1"/>
          <p:nvPr/>
        </p:nvSpPr>
        <p:spPr>
          <a:xfrm>
            <a:off x="5712469" y="1436400"/>
            <a:ext cx="4597481" cy="323165"/>
          </a:xfrm>
          <a:prstGeom prst="rect">
            <a:avLst/>
          </a:prstGeom>
          <a:noFill/>
        </p:spPr>
        <p:txBody>
          <a:bodyPr wrap="square" rtlCol="0">
            <a:spAutoFit/>
          </a:bodyPr>
          <a:lstStyle/>
          <a:p>
            <a:pPr algn="r"/>
            <a:r>
              <a:rPr lang="de-DE" sz="1500" b="1">
                <a:solidFill>
                  <a:srgbClr val="C1AF2B"/>
                </a:solidFill>
                <a:latin typeface="Verdana" panose="020B0604030504040204" pitchFamily="34" charset="0"/>
                <a:ea typeface="Verdana" panose="020B0604030504040204" pitchFamily="34" charset="0"/>
              </a:rPr>
              <a:t>  </a:t>
            </a:r>
            <a:r>
              <a:rPr lang="de-DE" sz="1100">
                <a:solidFill>
                  <a:srgbClr val="002A4A"/>
                </a:solidFill>
                <a:latin typeface="Verdana" panose="020B0604030504040204" pitchFamily="34" charset="0"/>
                <a:ea typeface="Verdana" panose="020B0604030504040204" pitchFamily="34" charset="0"/>
              </a:rPr>
              <a:t>ab</a:t>
            </a:r>
            <a:r>
              <a:rPr lang="de-DE" sz="1500" b="1">
                <a:solidFill>
                  <a:srgbClr val="C1AF2B"/>
                </a:solidFill>
                <a:latin typeface="Verdana" panose="020B0604030504040204" pitchFamily="34" charset="0"/>
                <a:ea typeface="Verdana" panose="020B0604030504040204" pitchFamily="34" charset="0"/>
              </a:rPr>
              <a:t> 69,00 €</a:t>
            </a:r>
          </a:p>
        </p:txBody>
      </p:sp>
      <p:sp>
        <p:nvSpPr>
          <p:cNvPr id="15" name="Textfeld 14">
            <a:extLst>
              <a:ext uri="{FF2B5EF4-FFF2-40B4-BE49-F238E27FC236}">
                <a16:creationId xmlns:a16="http://schemas.microsoft.com/office/drawing/2014/main" id="{901E19E2-35EC-C1CF-21CA-4A986431D245}"/>
              </a:ext>
            </a:extLst>
          </p:cNvPr>
          <p:cNvSpPr txBox="1"/>
          <p:nvPr/>
        </p:nvSpPr>
        <p:spPr>
          <a:xfrm>
            <a:off x="6599171" y="3362165"/>
            <a:ext cx="3710779" cy="323165"/>
          </a:xfrm>
          <a:prstGeom prst="rect">
            <a:avLst/>
          </a:prstGeom>
          <a:noFill/>
        </p:spPr>
        <p:txBody>
          <a:bodyPr wrap="square" rtlCol="0">
            <a:spAutoFit/>
          </a:bodyPr>
          <a:lstStyle/>
          <a:p>
            <a:pPr algn="r"/>
            <a:r>
              <a:rPr lang="de-DE" sz="1500" b="1">
                <a:solidFill>
                  <a:srgbClr val="C1AF2B"/>
                </a:solidFill>
                <a:latin typeface="Verdana" panose="020B0604030504040204" pitchFamily="34" charset="0"/>
                <a:ea typeface="Verdana" panose="020B0604030504040204" pitchFamily="34" charset="0"/>
              </a:rPr>
              <a:t>  </a:t>
            </a:r>
            <a:r>
              <a:rPr lang="de-DE" sz="1100">
                <a:solidFill>
                  <a:srgbClr val="002A4A"/>
                </a:solidFill>
                <a:latin typeface="Verdana" panose="020B0604030504040204" pitchFamily="34" charset="0"/>
                <a:ea typeface="Verdana" panose="020B0604030504040204" pitchFamily="34" charset="0"/>
              </a:rPr>
              <a:t>ab</a:t>
            </a:r>
            <a:r>
              <a:rPr lang="de-DE" sz="1500" b="1">
                <a:solidFill>
                  <a:srgbClr val="C1AF2B"/>
                </a:solidFill>
                <a:latin typeface="Verdana" panose="020B0604030504040204" pitchFamily="34" charset="0"/>
                <a:ea typeface="Verdana" panose="020B0604030504040204" pitchFamily="34" charset="0"/>
              </a:rPr>
              <a:t> 179,00 €</a:t>
            </a:r>
          </a:p>
        </p:txBody>
      </p:sp>
      <p:pic>
        <p:nvPicPr>
          <p:cNvPr id="2" name="Grafik 1">
            <a:extLst>
              <a:ext uri="{FF2B5EF4-FFF2-40B4-BE49-F238E27FC236}">
                <a16:creationId xmlns:a16="http://schemas.microsoft.com/office/drawing/2014/main" id="{0B7A3ADC-C62C-4404-595E-365BD0FC231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142734" y="565252"/>
            <a:ext cx="612000" cy="612000"/>
          </a:xfrm>
          <a:prstGeom prst="rect">
            <a:avLst/>
          </a:prstGeom>
        </p:spPr>
      </p:pic>
      <p:pic>
        <p:nvPicPr>
          <p:cNvPr id="7" name="Grafik 6">
            <a:extLst>
              <a:ext uri="{FF2B5EF4-FFF2-40B4-BE49-F238E27FC236}">
                <a16:creationId xmlns:a16="http://schemas.microsoft.com/office/drawing/2014/main" id="{90A47085-B10C-0846-7250-CCDCC51DA67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846920" y="565252"/>
            <a:ext cx="612000" cy="612000"/>
          </a:xfrm>
          <a:prstGeom prst="rect">
            <a:avLst/>
          </a:prstGeom>
        </p:spPr>
      </p:pic>
      <p:pic>
        <p:nvPicPr>
          <p:cNvPr id="8" name="Grafik 7">
            <a:extLst>
              <a:ext uri="{FF2B5EF4-FFF2-40B4-BE49-F238E27FC236}">
                <a16:creationId xmlns:a16="http://schemas.microsoft.com/office/drawing/2014/main" id="{37480EA5-B73E-2349-FC81-A8BAC069A5E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550663" y="556460"/>
            <a:ext cx="612000" cy="612000"/>
          </a:xfrm>
          <a:prstGeom prst="rect">
            <a:avLst/>
          </a:prstGeom>
        </p:spPr>
      </p:pic>
      <p:pic>
        <p:nvPicPr>
          <p:cNvPr id="10" name="Grafik 9">
            <a:extLst>
              <a:ext uri="{FF2B5EF4-FFF2-40B4-BE49-F238E27FC236}">
                <a16:creationId xmlns:a16="http://schemas.microsoft.com/office/drawing/2014/main" id="{13DEE8EB-C306-C83F-D2CC-9028B0FE33E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232132" y="556460"/>
            <a:ext cx="612000" cy="612000"/>
          </a:xfrm>
          <a:prstGeom prst="rect">
            <a:avLst/>
          </a:prstGeom>
        </p:spPr>
      </p:pic>
      <p:pic>
        <p:nvPicPr>
          <p:cNvPr id="11" name="Grafik 10">
            <a:extLst>
              <a:ext uri="{FF2B5EF4-FFF2-40B4-BE49-F238E27FC236}">
                <a16:creationId xmlns:a16="http://schemas.microsoft.com/office/drawing/2014/main" id="{2B2CDDAF-B49F-C91C-102B-BA7702A2FDC3}"/>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8924738" y="556460"/>
            <a:ext cx="612000" cy="612000"/>
          </a:xfrm>
          <a:prstGeom prst="rect">
            <a:avLst/>
          </a:prstGeom>
        </p:spPr>
      </p:pic>
      <p:sp>
        <p:nvSpPr>
          <p:cNvPr id="17" name="Textfeld 16">
            <a:extLst>
              <a:ext uri="{FF2B5EF4-FFF2-40B4-BE49-F238E27FC236}">
                <a16:creationId xmlns:a16="http://schemas.microsoft.com/office/drawing/2014/main" id="{D2673505-51C1-BD8F-76DD-0B4C052A8FA3}"/>
              </a:ext>
            </a:extLst>
          </p:cNvPr>
          <p:cNvSpPr txBox="1"/>
          <p:nvPr/>
        </p:nvSpPr>
        <p:spPr>
          <a:xfrm>
            <a:off x="3894642" y="4454177"/>
            <a:ext cx="5720184" cy="1333698"/>
          </a:xfrm>
          <a:prstGeom prst="rect">
            <a:avLst/>
          </a:prstGeom>
          <a:noFill/>
        </p:spPr>
        <p:txBody>
          <a:bodyPr wrap="square" rtlCol="0">
            <a:spAutoFit/>
          </a:bodyPr>
          <a:lstStyle/>
          <a:p>
            <a:pPr marL="14400" marR="0" lvl="0" indent="0" algn="l" defTabSz="457200" rtl="0" eaLnBrk="1" fontAlgn="auto" latinLnBrk="0" hangingPunct="1">
              <a:lnSpc>
                <a:spcPct val="100000"/>
              </a:lnSpc>
              <a:spcBef>
                <a:spcPts val="800"/>
              </a:spcBef>
              <a:spcAft>
                <a:spcPts val="0"/>
              </a:spcAft>
              <a:buClrTx/>
              <a:buSzTx/>
              <a:buFontTx/>
              <a:buNone/>
              <a:tabLst/>
              <a:defRPr/>
            </a:pPr>
            <a:r>
              <a:rPr lang="de-DE" sz="1000" b="1" kern="0">
                <a:solidFill>
                  <a:srgbClr val="002A4A"/>
                </a:solidFill>
                <a:latin typeface="Verdana"/>
              </a:rPr>
              <a:t>Zusätzliche Leistungen gegenüber Basic</a:t>
            </a:r>
            <a:endParaRPr kumimoji="0" lang="de-DE" sz="1000" b="1" i="0" u="none" strike="noStrike" kern="0" cap="none" spc="0" normalizeH="0" baseline="0" noProof="0">
              <a:ln>
                <a:noFill/>
              </a:ln>
              <a:solidFill>
                <a:srgbClr val="002A4A"/>
              </a:solidFill>
              <a:effectLst/>
              <a:uLnTx/>
              <a:uFillTx/>
              <a:latin typeface="Verdana"/>
              <a:ea typeface="+mn-ea"/>
              <a:cs typeface="+mn-cs"/>
            </a:endParaRPr>
          </a:p>
          <a:p>
            <a:pPr marL="243000" marR="0" lvl="0" indent="-228600" algn="l" defTabSz="457200" rtl="0" eaLnBrk="1" fontAlgn="auto" latinLnBrk="0" hangingPunct="1">
              <a:lnSpc>
                <a:spcPct val="100000"/>
              </a:lnSpc>
              <a:spcBef>
                <a:spcPts val="800"/>
              </a:spcBef>
              <a:spcAft>
                <a:spcPts val="0"/>
              </a:spcAft>
              <a:buClr>
                <a:srgbClr val="002A4A"/>
              </a:buClr>
              <a:buSzTx/>
              <a:buFont typeface="Verdana" panose="020B0604030504040204" pitchFamily="34" charset="0"/>
              <a:buChar char="●"/>
              <a:tabLst/>
              <a:defRPr/>
            </a:pPr>
            <a:r>
              <a:rPr kumimoji="0" lang="de-DE" sz="1100" b="0" i="0" u="none" strike="noStrike" kern="0" cap="none" spc="0" normalizeH="0" baseline="0" noProof="0">
                <a:ln>
                  <a:noFill/>
                </a:ln>
                <a:solidFill>
                  <a:srgbClr val="002A4A"/>
                </a:solidFill>
                <a:effectLst/>
                <a:uLnTx/>
                <a:uFillTx/>
                <a:latin typeface="Verdana"/>
                <a:ea typeface="+mn-ea"/>
                <a:cs typeface="+mn-cs"/>
              </a:rPr>
              <a:t>Postannahme inkl.</a:t>
            </a:r>
          </a:p>
          <a:p>
            <a:pPr marL="243000" marR="0" lvl="0" indent="-228600" algn="l" defTabSz="457200" rtl="0" eaLnBrk="1" fontAlgn="auto" latinLnBrk="0" hangingPunct="1">
              <a:lnSpc>
                <a:spcPct val="100000"/>
              </a:lnSpc>
              <a:spcBef>
                <a:spcPts val="800"/>
              </a:spcBef>
              <a:spcAft>
                <a:spcPts val="0"/>
              </a:spcAft>
              <a:buClr>
                <a:srgbClr val="002A4A"/>
              </a:buClr>
              <a:buSzTx/>
              <a:buFont typeface="Verdana" panose="020B0604030504040204" pitchFamily="34" charset="0"/>
              <a:buChar char="●"/>
              <a:tabLst/>
              <a:defRPr/>
            </a:pPr>
            <a:r>
              <a:rPr kumimoji="0" lang="de-DE" sz="1100" b="0" i="0" u="none" strike="noStrike" kern="0" cap="none" spc="0" normalizeH="0" baseline="0" noProof="0">
                <a:ln>
                  <a:noFill/>
                </a:ln>
                <a:solidFill>
                  <a:srgbClr val="002A4A"/>
                </a:solidFill>
                <a:effectLst/>
                <a:uLnTx/>
                <a:uFillTx/>
                <a:latin typeface="Verdana"/>
                <a:ea typeface="+mn-ea"/>
                <a:cs typeface="+mn-cs"/>
              </a:rPr>
              <a:t>Flexible Arbeitsplatznutzung</a:t>
            </a:r>
          </a:p>
          <a:p>
            <a:pPr marL="243000" marR="0" lvl="0" indent="-228600" algn="l" defTabSz="457200" rtl="0" eaLnBrk="1" fontAlgn="auto" latinLnBrk="0" hangingPunct="1">
              <a:lnSpc>
                <a:spcPct val="100000"/>
              </a:lnSpc>
              <a:spcBef>
                <a:spcPts val="800"/>
              </a:spcBef>
              <a:spcAft>
                <a:spcPts val="0"/>
              </a:spcAft>
              <a:buClr>
                <a:srgbClr val="002A4A"/>
              </a:buClr>
              <a:buSzTx/>
              <a:buFont typeface="Verdana" panose="020B0604030504040204" pitchFamily="34" charset="0"/>
              <a:buChar char="●"/>
              <a:tabLst/>
              <a:defRPr/>
            </a:pPr>
            <a:r>
              <a:rPr lang="de-DE" sz="1100" kern="0">
                <a:solidFill>
                  <a:srgbClr val="002A4A"/>
                </a:solidFill>
                <a:latin typeface="Verdana"/>
              </a:rPr>
              <a:t>abschließbarer Schrank</a:t>
            </a:r>
            <a:endParaRPr kumimoji="0" lang="de-DE" sz="1100" b="0" i="0" u="none" strike="noStrike" kern="0" cap="none" spc="0" normalizeH="0" baseline="0" noProof="0">
              <a:ln>
                <a:noFill/>
              </a:ln>
              <a:solidFill>
                <a:srgbClr val="002A4A"/>
              </a:solidFill>
              <a:effectLst/>
              <a:uLnTx/>
              <a:uFillTx/>
              <a:latin typeface="Verdana"/>
              <a:ea typeface="+mn-ea"/>
              <a:cs typeface="+mn-cs"/>
            </a:endParaRPr>
          </a:p>
          <a:p>
            <a:pPr marL="243000" marR="0" lvl="0" indent="-228600" algn="l" defTabSz="457200" rtl="0" eaLnBrk="1" fontAlgn="auto" latinLnBrk="0" hangingPunct="1">
              <a:lnSpc>
                <a:spcPct val="100000"/>
              </a:lnSpc>
              <a:spcBef>
                <a:spcPts val="800"/>
              </a:spcBef>
              <a:spcAft>
                <a:spcPts val="0"/>
              </a:spcAft>
              <a:buClr>
                <a:srgbClr val="002A4A"/>
              </a:buClr>
              <a:buSzTx/>
              <a:buFont typeface="Verdana" panose="020B0604030504040204" pitchFamily="34" charset="0"/>
              <a:buChar char="●"/>
              <a:tabLst/>
              <a:defRPr/>
            </a:pPr>
            <a:r>
              <a:rPr lang="de-DE" sz="1100" kern="0">
                <a:solidFill>
                  <a:srgbClr val="002A4A"/>
                </a:solidFill>
                <a:latin typeface="Verdana"/>
              </a:rPr>
              <a:t>20% Nachlass auf Meetingpreise</a:t>
            </a:r>
          </a:p>
        </p:txBody>
      </p:sp>
      <p:sp>
        <p:nvSpPr>
          <p:cNvPr id="19" name="Textfeld 18">
            <a:extLst>
              <a:ext uri="{FF2B5EF4-FFF2-40B4-BE49-F238E27FC236}">
                <a16:creationId xmlns:a16="http://schemas.microsoft.com/office/drawing/2014/main" id="{D50FE0BA-F3CC-B565-2E0E-D8896A1C03E9}"/>
              </a:ext>
            </a:extLst>
          </p:cNvPr>
          <p:cNvSpPr txBox="1"/>
          <p:nvPr/>
        </p:nvSpPr>
        <p:spPr>
          <a:xfrm>
            <a:off x="3894642" y="2394215"/>
            <a:ext cx="5720184" cy="789960"/>
          </a:xfrm>
          <a:prstGeom prst="rect">
            <a:avLst/>
          </a:prstGeom>
          <a:noFill/>
        </p:spPr>
        <p:txBody>
          <a:bodyPr wrap="square" rtlCol="0">
            <a:spAutoFit/>
          </a:bodyPr>
          <a:lstStyle/>
          <a:p>
            <a:pPr marL="14400" marR="0" lvl="0" indent="0" algn="l" defTabSz="457200" rtl="0" eaLnBrk="1" fontAlgn="auto" latinLnBrk="0" hangingPunct="1">
              <a:lnSpc>
                <a:spcPct val="100000"/>
              </a:lnSpc>
              <a:spcBef>
                <a:spcPts val="800"/>
              </a:spcBef>
              <a:spcAft>
                <a:spcPts val="0"/>
              </a:spcAft>
              <a:buClrTx/>
              <a:buSzTx/>
              <a:buFontTx/>
              <a:buNone/>
              <a:tabLst/>
              <a:defRPr/>
            </a:pPr>
            <a:r>
              <a:rPr lang="de-DE" sz="1000" b="1" kern="0">
                <a:solidFill>
                  <a:srgbClr val="002A4A"/>
                </a:solidFill>
                <a:latin typeface="Verdana"/>
              </a:rPr>
              <a:t>Leistungen</a:t>
            </a:r>
            <a:endParaRPr kumimoji="0" lang="de-DE" sz="1000" b="1" i="0" u="none" strike="noStrike" kern="0" cap="none" spc="0" normalizeH="0" baseline="0" noProof="0">
              <a:ln>
                <a:noFill/>
              </a:ln>
              <a:solidFill>
                <a:srgbClr val="002A4A"/>
              </a:solidFill>
              <a:effectLst/>
              <a:uLnTx/>
              <a:uFillTx/>
              <a:latin typeface="Verdana"/>
              <a:ea typeface="+mn-ea"/>
              <a:cs typeface="+mn-cs"/>
            </a:endParaRPr>
          </a:p>
          <a:p>
            <a:pPr marL="243000" marR="0" lvl="0" indent="-228600" algn="l" defTabSz="457200" rtl="0" eaLnBrk="1" fontAlgn="auto" latinLnBrk="0" hangingPunct="1">
              <a:lnSpc>
                <a:spcPct val="100000"/>
              </a:lnSpc>
              <a:spcBef>
                <a:spcPts val="800"/>
              </a:spcBef>
              <a:spcAft>
                <a:spcPts val="0"/>
              </a:spcAft>
              <a:buClr>
                <a:srgbClr val="002A4A"/>
              </a:buClr>
              <a:buSzTx/>
              <a:buFont typeface="Verdana" panose="020B0604030504040204" pitchFamily="34" charset="0"/>
              <a:buChar char="●"/>
              <a:tabLst/>
              <a:defRPr/>
            </a:pPr>
            <a:r>
              <a:rPr kumimoji="0" lang="de-DE" sz="1100" b="0" i="0" u="none" strike="noStrike" kern="0" cap="none" spc="0" normalizeH="0" baseline="0" noProof="0">
                <a:ln>
                  <a:noFill/>
                </a:ln>
                <a:solidFill>
                  <a:srgbClr val="002A4A"/>
                </a:solidFill>
                <a:effectLst/>
                <a:uLnTx/>
                <a:uFillTx/>
                <a:latin typeface="Verdana"/>
                <a:ea typeface="+mn-ea"/>
                <a:cs typeface="+mn-cs"/>
              </a:rPr>
              <a:t>Ladungsfähige Adresse</a:t>
            </a:r>
          </a:p>
          <a:p>
            <a:pPr marL="243000" marR="0" lvl="0" indent="-228600" algn="l" defTabSz="457200" rtl="0" eaLnBrk="1" fontAlgn="auto" latinLnBrk="0" hangingPunct="1">
              <a:lnSpc>
                <a:spcPct val="100000"/>
              </a:lnSpc>
              <a:spcBef>
                <a:spcPts val="800"/>
              </a:spcBef>
              <a:spcAft>
                <a:spcPts val="0"/>
              </a:spcAft>
              <a:buClr>
                <a:srgbClr val="002A4A"/>
              </a:buClr>
              <a:buSzTx/>
              <a:buFont typeface="Verdana" panose="020B0604030504040204" pitchFamily="34" charset="0"/>
              <a:buChar char="●"/>
              <a:tabLst/>
              <a:defRPr/>
            </a:pPr>
            <a:r>
              <a:rPr lang="de-DE" sz="1100" kern="0">
                <a:solidFill>
                  <a:srgbClr val="002A4A"/>
                </a:solidFill>
                <a:latin typeface="Verdana"/>
              </a:rPr>
              <a:t>Benachrichtigung bei förmlichen Zustellungen, Einschreiben und Paketen</a:t>
            </a:r>
          </a:p>
        </p:txBody>
      </p:sp>
    </p:spTree>
    <p:extLst>
      <p:ext uri="{BB962C8B-B14F-4D97-AF65-F5344CB8AC3E}">
        <p14:creationId xmlns:p14="http://schemas.microsoft.com/office/powerpoint/2010/main" val="39907234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00099759-85F3-8CB5-4CBE-399D1FD8402A}"/>
              </a:ext>
            </a:extLst>
          </p:cNvPr>
          <p:cNvSpPr txBox="1"/>
          <p:nvPr/>
        </p:nvSpPr>
        <p:spPr>
          <a:xfrm>
            <a:off x="9295604" y="940824"/>
            <a:ext cx="797970" cy="5560497"/>
          </a:xfrm>
          <a:prstGeom prst="rect">
            <a:avLst/>
          </a:prstGeom>
        </p:spPr>
        <p:txBody>
          <a:bodyPr vert="horz" wrap="square" lIns="0" tIns="12700" rIns="0" bIns="0" rtlCol="0">
            <a:spAutoFit/>
          </a:bodyPr>
          <a:lstStyle/>
          <a:p>
            <a:pPr marL="12700" algn="r" defTabSz="914400">
              <a:spcBef>
                <a:spcPts val="100"/>
              </a:spcBef>
            </a:pPr>
            <a:endParaRPr lang="de-DE" sz="1100" kern="0">
              <a:solidFill>
                <a:srgbClr val="002A4A"/>
              </a:solidFill>
              <a:latin typeface="Verdana"/>
              <a:cs typeface="Verdana"/>
            </a:endParaRPr>
          </a:p>
          <a:p>
            <a:pPr marL="12700" algn="r" defTabSz="914400">
              <a:spcBef>
                <a:spcPts val="100"/>
              </a:spcBef>
            </a:pPr>
            <a:br>
              <a:rPr lang="de-DE" sz="1100" kern="0">
                <a:solidFill>
                  <a:srgbClr val="002A4A"/>
                </a:solidFill>
                <a:latin typeface="Verdana"/>
                <a:cs typeface="Verdana"/>
              </a:rPr>
            </a:br>
            <a:r>
              <a:rPr lang="de-DE" sz="1100" kern="0">
                <a:solidFill>
                  <a:srgbClr val="002A4A"/>
                </a:solidFill>
                <a:latin typeface="Verdana"/>
                <a:cs typeface="Verdana"/>
              </a:rPr>
              <a:t>1,60 </a:t>
            </a:r>
            <a:r>
              <a:rPr lang="de-DE" sz="1100" kern="0" spc="-50">
                <a:solidFill>
                  <a:srgbClr val="002A4A"/>
                </a:solidFill>
                <a:latin typeface="Verdana"/>
                <a:cs typeface="Verdana"/>
              </a:rPr>
              <a:t>€</a:t>
            </a:r>
            <a:endParaRPr lang="de-DE" sz="1100" kern="0">
              <a:solidFill>
                <a:srgbClr val="002A4A"/>
              </a:solidFill>
              <a:latin typeface="Verdana"/>
              <a:cs typeface="Verdana"/>
            </a:endParaRPr>
          </a:p>
          <a:p>
            <a:pPr marL="12700" algn="r" defTabSz="914400">
              <a:spcBef>
                <a:spcPts val="800"/>
              </a:spcBef>
            </a:pPr>
            <a:r>
              <a:rPr lang="de-DE" sz="1100" kern="0">
                <a:solidFill>
                  <a:srgbClr val="002A4A"/>
                </a:solidFill>
                <a:latin typeface="Verdana"/>
              </a:rPr>
              <a:t>2,70 </a:t>
            </a:r>
            <a:r>
              <a:rPr sz="1100" kern="0">
                <a:solidFill>
                  <a:srgbClr val="002A4A"/>
                </a:solidFill>
                <a:latin typeface="Verdana"/>
              </a:rPr>
              <a:t>€</a:t>
            </a:r>
          </a:p>
          <a:p>
            <a:pPr marL="12700" algn="r" defTabSz="914400">
              <a:spcBef>
                <a:spcPts val="800"/>
              </a:spcBef>
            </a:pPr>
            <a:r>
              <a:rPr lang="de-DE" sz="1100" kern="0">
                <a:solidFill>
                  <a:srgbClr val="002A4A"/>
                </a:solidFill>
                <a:latin typeface="Verdana"/>
              </a:rPr>
              <a:t>25,00 </a:t>
            </a:r>
            <a:r>
              <a:rPr sz="1100" kern="0">
                <a:solidFill>
                  <a:srgbClr val="002A4A"/>
                </a:solidFill>
                <a:latin typeface="Verdana"/>
              </a:rPr>
              <a:t>€</a:t>
            </a:r>
            <a:endParaRPr lang="de-DE" sz="1100" kern="0">
              <a:solidFill>
                <a:srgbClr val="002A4A"/>
              </a:solidFill>
              <a:latin typeface="Verdana"/>
            </a:endParaRPr>
          </a:p>
          <a:p>
            <a:pPr marL="12700" algn="r" defTabSz="914400">
              <a:spcBef>
                <a:spcPts val="800"/>
              </a:spcBef>
            </a:pPr>
            <a:r>
              <a:rPr lang="de-DE" sz="1100" kern="0">
                <a:solidFill>
                  <a:srgbClr val="002A4A"/>
                </a:solidFill>
                <a:latin typeface="Verdana"/>
              </a:rPr>
              <a:t>25,00 €</a:t>
            </a:r>
          </a:p>
          <a:p>
            <a:pPr marL="12700" algn="r" defTabSz="914400">
              <a:spcBef>
                <a:spcPts val="800"/>
              </a:spcBef>
            </a:pPr>
            <a:r>
              <a:rPr lang="de-DE" sz="1100" kern="0">
                <a:solidFill>
                  <a:srgbClr val="002A4A"/>
                </a:solidFill>
                <a:latin typeface="Verdana"/>
              </a:rPr>
              <a:t>1,90 €</a:t>
            </a:r>
          </a:p>
          <a:p>
            <a:pPr marL="12700" algn="r" defTabSz="914400">
              <a:spcBef>
                <a:spcPts val="800"/>
              </a:spcBef>
            </a:pPr>
            <a:br>
              <a:rPr lang="de-DE" sz="1100" kern="0">
                <a:solidFill>
                  <a:srgbClr val="002A4A"/>
                </a:solidFill>
                <a:latin typeface="Verdana"/>
              </a:rPr>
            </a:br>
            <a:endParaRPr lang="de-DE" sz="1100" kern="0">
              <a:solidFill>
                <a:srgbClr val="002A4A"/>
              </a:solidFill>
              <a:latin typeface="Verdana"/>
            </a:endParaRPr>
          </a:p>
          <a:p>
            <a:pPr marL="12700" algn="r" defTabSz="914400">
              <a:spcBef>
                <a:spcPts val="800"/>
              </a:spcBef>
            </a:pPr>
            <a:r>
              <a:rPr lang="de-DE" sz="1100" kern="0">
                <a:solidFill>
                  <a:srgbClr val="002A4A"/>
                </a:solidFill>
                <a:latin typeface="Verdana"/>
              </a:rPr>
              <a:t>24,00 €</a:t>
            </a:r>
          </a:p>
          <a:p>
            <a:pPr marL="12700" algn="r" defTabSz="914400">
              <a:spcBef>
                <a:spcPts val="800"/>
              </a:spcBef>
            </a:pPr>
            <a:r>
              <a:rPr lang="de-DE" sz="1100" kern="0">
                <a:solidFill>
                  <a:srgbClr val="002A4A"/>
                </a:solidFill>
                <a:latin typeface="Verdana"/>
              </a:rPr>
              <a:t>Ab 59,00 </a:t>
            </a:r>
            <a:r>
              <a:rPr sz="1100" kern="0">
                <a:solidFill>
                  <a:srgbClr val="002A4A"/>
                </a:solidFill>
                <a:latin typeface="Verdana"/>
              </a:rPr>
              <a:t>€</a:t>
            </a:r>
            <a:endParaRPr lang="de-DE" sz="1100" kern="0">
              <a:solidFill>
                <a:srgbClr val="002A4A"/>
              </a:solidFill>
              <a:latin typeface="Verdana"/>
            </a:endParaRPr>
          </a:p>
          <a:p>
            <a:pPr marL="12700" algn="r" defTabSz="914400">
              <a:spcBef>
                <a:spcPts val="800"/>
              </a:spcBef>
            </a:pPr>
            <a:r>
              <a:rPr lang="de-DE" sz="1100" kern="0">
                <a:solidFill>
                  <a:srgbClr val="002A4A"/>
                </a:solidFill>
                <a:latin typeface="Verdana"/>
              </a:rPr>
              <a:t>15,00 €</a:t>
            </a:r>
            <a:endParaRPr sz="1100" kern="0">
              <a:solidFill>
                <a:srgbClr val="002A4A"/>
              </a:solidFill>
              <a:latin typeface="Verdana"/>
            </a:endParaRPr>
          </a:p>
          <a:p>
            <a:pPr marL="12700" algn="r" defTabSz="914400">
              <a:spcBef>
                <a:spcPts val="800"/>
              </a:spcBef>
            </a:pPr>
            <a:endParaRPr lang="de-DE" sz="1100" kern="0">
              <a:solidFill>
                <a:srgbClr val="002A4A"/>
              </a:solidFill>
              <a:latin typeface="Verdana"/>
            </a:endParaRPr>
          </a:p>
          <a:p>
            <a:pPr marL="12700" algn="r" defTabSz="914400">
              <a:spcBef>
                <a:spcPts val="800"/>
              </a:spcBef>
            </a:pPr>
            <a:br>
              <a:rPr lang="de-DE" sz="1100" kern="0">
                <a:solidFill>
                  <a:srgbClr val="002A4A"/>
                </a:solidFill>
                <a:latin typeface="Verdana"/>
              </a:rPr>
            </a:br>
            <a:r>
              <a:rPr lang="de-DE" sz="1100" kern="0">
                <a:solidFill>
                  <a:srgbClr val="002A4A"/>
                </a:solidFill>
                <a:latin typeface="Verdana"/>
              </a:rPr>
              <a:t>85,00 €</a:t>
            </a:r>
          </a:p>
          <a:p>
            <a:pPr marL="12700" algn="r" defTabSz="914400">
              <a:spcBef>
                <a:spcPts val="800"/>
              </a:spcBef>
            </a:pPr>
            <a:r>
              <a:rPr lang="de-DE" sz="1100" kern="0">
                <a:solidFill>
                  <a:srgbClr val="002A4A"/>
                </a:solidFill>
                <a:latin typeface="Verdana"/>
              </a:rPr>
              <a:t>12,00 </a:t>
            </a:r>
            <a:r>
              <a:rPr sz="1100" kern="0">
                <a:solidFill>
                  <a:srgbClr val="002A4A"/>
                </a:solidFill>
                <a:latin typeface="Verdana"/>
              </a:rPr>
              <a:t>€</a:t>
            </a:r>
            <a:endParaRPr lang="de-DE" sz="1100" kern="0">
              <a:solidFill>
                <a:srgbClr val="002A4A"/>
              </a:solidFill>
              <a:latin typeface="Verdana"/>
            </a:endParaRPr>
          </a:p>
          <a:p>
            <a:pPr marL="12700" algn="r" defTabSz="914400">
              <a:spcBef>
                <a:spcPts val="800"/>
              </a:spcBef>
            </a:pPr>
            <a:endParaRPr sz="1100" kern="0">
              <a:solidFill>
                <a:srgbClr val="002A4A"/>
              </a:solidFill>
              <a:latin typeface="Verdana"/>
            </a:endParaRPr>
          </a:p>
          <a:p>
            <a:pPr marL="12700" algn="r" defTabSz="914400">
              <a:spcBef>
                <a:spcPts val="800"/>
              </a:spcBef>
            </a:pPr>
            <a:br>
              <a:rPr lang="de-DE" sz="1100" kern="0">
                <a:solidFill>
                  <a:srgbClr val="002A4A"/>
                </a:solidFill>
                <a:latin typeface="Verdana"/>
              </a:rPr>
            </a:br>
            <a:r>
              <a:rPr lang="de-DE" sz="1100" kern="0">
                <a:solidFill>
                  <a:srgbClr val="002A4A"/>
                </a:solidFill>
                <a:latin typeface="Verdana"/>
              </a:rPr>
              <a:t>15,00</a:t>
            </a:r>
            <a:r>
              <a:rPr sz="1100" kern="0">
                <a:solidFill>
                  <a:srgbClr val="002A4A"/>
                </a:solidFill>
                <a:latin typeface="Verdana"/>
              </a:rPr>
              <a:t> €</a:t>
            </a:r>
            <a:endParaRPr lang="de-DE" sz="1100" kern="0">
              <a:solidFill>
                <a:srgbClr val="002A4A"/>
              </a:solidFill>
              <a:latin typeface="Verdana"/>
            </a:endParaRPr>
          </a:p>
          <a:p>
            <a:pPr marL="12700" algn="r" defTabSz="914400">
              <a:spcBef>
                <a:spcPts val="800"/>
              </a:spcBef>
            </a:pPr>
            <a:endParaRPr lang="de-DE" sz="1100" kern="0">
              <a:solidFill>
                <a:srgbClr val="002A4A"/>
              </a:solidFill>
              <a:latin typeface="Verdana"/>
            </a:endParaRPr>
          </a:p>
          <a:p>
            <a:pPr marL="12700" algn="r" defTabSz="914400">
              <a:spcBef>
                <a:spcPts val="800"/>
              </a:spcBef>
            </a:pPr>
            <a:br>
              <a:rPr lang="de-DE" sz="1100" kern="0">
                <a:solidFill>
                  <a:srgbClr val="002A4A"/>
                </a:solidFill>
                <a:latin typeface="Verdana"/>
              </a:rPr>
            </a:br>
            <a:r>
              <a:rPr lang="de-DE" sz="1100" kern="0">
                <a:solidFill>
                  <a:srgbClr val="002A4A"/>
                </a:solidFill>
                <a:latin typeface="Verdana"/>
              </a:rPr>
              <a:t>inkl.</a:t>
            </a:r>
          </a:p>
          <a:p>
            <a:pPr marL="12700" algn="r" defTabSz="914400">
              <a:spcBef>
                <a:spcPts val="800"/>
              </a:spcBef>
            </a:pPr>
            <a:r>
              <a:rPr lang="de-DE" sz="1100" kern="0">
                <a:solidFill>
                  <a:srgbClr val="002A4A"/>
                </a:solidFill>
                <a:latin typeface="Verdana"/>
              </a:rPr>
              <a:t>25,00 </a:t>
            </a:r>
            <a:r>
              <a:rPr sz="1100" kern="0">
                <a:solidFill>
                  <a:srgbClr val="002A4A"/>
                </a:solidFill>
                <a:latin typeface="Verdana"/>
              </a:rPr>
              <a:t>€</a:t>
            </a:r>
          </a:p>
        </p:txBody>
      </p:sp>
      <p:sp>
        <p:nvSpPr>
          <p:cNvPr id="5" name="Textfeld 4">
            <a:extLst>
              <a:ext uri="{FF2B5EF4-FFF2-40B4-BE49-F238E27FC236}">
                <a16:creationId xmlns:a16="http://schemas.microsoft.com/office/drawing/2014/main" id="{C271D70D-6759-E74B-44B5-2A366BE53F20}"/>
              </a:ext>
            </a:extLst>
          </p:cNvPr>
          <p:cNvSpPr txBox="1"/>
          <p:nvPr/>
        </p:nvSpPr>
        <p:spPr>
          <a:xfrm>
            <a:off x="3902400" y="967200"/>
            <a:ext cx="5608775" cy="5560497"/>
          </a:xfrm>
          <a:prstGeom prst="rect">
            <a:avLst/>
          </a:prstGeom>
          <a:noFill/>
        </p:spPr>
        <p:txBody>
          <a:bodyPr wrap="square" rtlCol="0">
            <a:spAutoFit/>
          </a:bodyPr>
          <a:lstStyle/>
          <a:p>
            <a:pPr marL="14400" marR="0" lvl="0" indent="0" algn="l" defTabSz="457200" rtl="0" eaLnBrk="1" fontAlgn="auto" latinLnBrk="0" hangingPunct="1">
              <a:lnSpc>
                <a:spcPct val="100000"/>
              </a:lnSpc>
              <a:spcBef>
                <a:spcPts val="800"/>
              </a:spcBef>
              <a:spcAft>
                <a:spcPts val="800"/>
              </a:spcAft>
              <a:buClrTx/>
              <a:buSzTx/>
              <a:buFontTx/>
              <a:buNone/>
              <a:tabLst/>
              <a:defRPr/>
            </a:pPr>
            <a:r>
              <a:rPr kumimoji="0" lang="de-DE" sz="1100" b="1" i="0" u="none" strike="noStrike" kern="0" cap="none" spc="0" normalizeH="0" baseline="0" noProof="0">
                <a:ln>
                  <a:noFill/>
                </a:ln>
                <a:solidFill>
                  <a:srgbClr val="002A4A"/>
                </a:solidFill>
                <a:effectLst/>
                <a:uLnTx/>
                <a:uFillTx/>
                <a:latin typeface="Verdana"/>
                <a:ea typeface="+mn-ea"/>
                <a:cs typeface="+mn-cs"/>
              </a:rPr>
              <a:t>Postbearbeitung</a:t>
            </a:r>
            <a:endParaRPr lang="de-DE" sz="1100">
              <a:solidFill>
                <a:srgbClr val="002A4A"/>
              </a:solidFill>
              <a:latin typeface="Verdana" panose="020B0604030504040204" pitchFamily="34" charset="0"/>
              <a:ea typeface="Verdana" panose="020B0604030504040204" pitchFamily="34" charset="0"/>
            </a:endParaRPr>
          </a:p>
          <a:p>
            <a:pPr marL="185850" indent="-171450">
              <a:spcAft>
                <a:spcPts val="800"/>
              </a:spcAft>
              <a:buClr>
                <a:srgbClr val="002A4A"/>
              </a:buClr>
              <a:buFont typeface="Verdana" panose="020B0604030504040204" pitchFamily="34" charset="0"/>
              <a:buChar char="●"/>
            </a:pPr>
            <a:r>
              <a:rPr lang="de-DE" sz="1100">
                <a:solidFill>
                  <a:srgbClr val="002A4A"/>
                </a:solidFill>
                <a:latin typeface="Verdana" panose="020B0604030504040204" pitchFamily="34" charset="0"/>
                <a:ea typeface="Verdana" panose="020B0604030504040204" pitchFamily="34" charset="0"/>
              </a:rPr>
              <a:t>Postannahme</a:t>
            </a:r>
          </a:p>
          <a:p>
            <a:pPr marL="185850" indent="-171450">
              <a:spcAft>
                <a:spcPts val="800"/>
              </a:spcAft>
              <a:buClr>
                <a:srgbClr val="002A4A"/>
              </a:buClr>
              <a:buFont typeface="Verdana" panose="020B0604030504040204" pitchFamily="34" charset="0"/>
              <a:buChar char="●"/>
            </a:pPr>
            <a:r>
              <a:rPr lang="de-DE" sz="1100" kern="0">
                <a:solidFill>
                  <a:srgbClr val="002A4A"/>
                </a:solidFill>
                <a:latin typeface="Verdana"/>
              </a:rPr>
              <a:t>Postausgang, je Sendung (zzgl. Portokosten)</a:t>
            </a:r>
          </a:p>
          <a:p>
            <a:pPr marL="185850" indent="-171450">
              <a:spcAft>
                <a:spcPts val="800"/>
              </a:spcAft>
              <a:buClr>
                <a:srgbClr val="002A4A"/>
              </a:buClr>
              <a:buFont typeface="Verdana" panose="020B0604030504040204" pitchFamily="34" charset="0"/>
              <a:buChar char="●"/>
            </a:pPr>
            <a:r>
              <a:rPr lang="de-DE" sz="1100">
                <a:solidFill>
                  <a:srgbClr val="002A4A"/>
                </a:solidFill>
                <a:latin typeface="Verdana" panose="020B0604030504040204" pitchFamily="34" charset="0"/>
                <a:ea typeface="Verdana" panose="020B0604030504040204" pitchFamily="34" charset="0"/>
              </a:rPr>
              <a:t>Postpauschale für Postausgang (zzgl. Portokosten)</a:t>
            </a:r>
          </a:p>
          <a:p>
            <a:pPr marL="185850" indent="-171450">
              <a:spcAft>
                <a:spcPts val="800"/>
              </a:spcAft>
              <a:buClr>
                <a:srgbClr val="002A4A"/>
              </a:buClr>
              <a:buFont typeface="Verdana" panose="020B0604030504040204" pitchFamily="34" charset="0"/>
              <a:buChar char="●"/>
            </a:pPr>
            <a:r>
              <a:rPr lang="de-DE" sz="1100">
                <a:solidFill>
                  <a:srgbClr val="002A4A"/>
                </a:solidFill>
                <a:latin typeface="Verdana" panose="020B0604030504040204" pitchFamily="34" charset="0"/>
                <a:ea typeface="Verdana" panose="020B0604030504040204" pitchFamily="34" charset="0"/>
              </a:rPr>
              <a:t>Postpauschale für </a:t>
            </a:r>
            <a:r>
              <a:rPr lang="de-DE" sz="1100" err="1">
                <a:solidFill>
                  <a:srgbClr val="002A4A"/>
                </a:solidFill>
                <a:latin typeface="Verdana" panose="020B0604030504040204" pitchFamily="34" charset="0"/>
                <a:ea typeface="Verdana" panose="020B0604030504040204" pitchFamily="34" charset="0"/>
              </a:rPr>
              <a:t>Postscan</a:t>
            </a:r>
            <a:r>
              <a:rPr lang="de-DE" sz="1100">
                <a:solidFill>
                  <a:srgbClr val="002A4A"/>
                </a:solidFill>
                <a:latin typeface="Verdana" panose="020B0604030504040204" pitchFamily="34" charset="0"/>
                <a:ea typeface="Verdana" panose="020B0604030504040204" pitchFamily="34" charset="0"/>
              </a:rPr>
              <a:t> </a:t>
            </a:r>
          </a:p>
          <a:p>
            <a:pPr marL="185850" indent="-171450">
              <a:spcAft>
                <a:spcPts val="800"/>
              </a:spcAft>
              <a:buClr>
                <a:srgbClr val="002A4A"/>
              </a:buClr>
              <a:buFont typeface="Verdana" panose="020B0604030504040204" pitchFamily="34" charset="0"/>
              <a:buChar char="●"/>
            </a:pPr>
            <a:r>
              <a:rPr lang="de-DE" sz="1100">
                <a:solidFill>
                  <a:srgbClr val="002A4A"/>
                </a:solidFill>
                <a:latin typeface="Verdana" panose="020B0604030504040204" pitchFamily="34" charset="0"/>
                <a:ea typeface="Verdana" panose="020B0604030504040204" pitchFamily="34" charset="0"/>
              </a:rPr>
              <a:t>Postauskunft</a:t>
            </a:r>
          </a:p>
          <a:p>
            <a:pPr marL="14400">
              <a:spcAft>
                <a:spcPts val="800"/>
              </a:spcAft>
              <a:buClr>
                <a:srgbClr val="002A4A"/>
              </a:buClr>
            </a:pPr>
            <a:br>
              <a:rPr lang="de-DE" sz="1100" b="1" kern="0">
                <a:solidFill>
                  <a:srgbClr val="002A4A"/>
                </a:solidFill>
                <a:latin typeface="Verdana" panose="020B0604030504040204" pitchFamily="34" charset="0"/>
                <a:ea typeface="Verdana" panose="020B0604030504040204" pitchFamily="34" charset="0"/>
              </a:rPr>
            </a:br>
            <a:r>
              <a:rPr kumimoji="0" lang="de-DE" sz="1100" b="1" i="0" u="none" strike="noStrike" kern="0" cap="none" spc="0" normalizeH="0" baseline="0" noProof="0">
                <a:ln>
                  <a:noFill/>
                </a:ln>
                <a:solidFill>
                  <a:srgbClr val="002A4A"/>
                </a:solidFill>
                <a:effectLst/>
                <a:uLnTx/>
                <a:uFillTx/>
                <a:latin typeface="Verdana"/>
                <a:ea typeface="+mn-ea"/>
                <a:cs typeface="+mn-cs"/>
              </a:rPr>
              <a:t>Telefonie</a:t>
            </a:r>
            <a:endParaRPr lang="de-DE" sz="1100">
              <a:solidFill>
                <a:srgbClr val="002A4A"/>
              </a:solidFill>
              <a:latin typeface="Verdana" panose="020B0604030504040204" pitchFamily="34" charset="0"/>
              <a:ea typeface="Verdana" panose="020B0604030504040204" pitchFamily="34" charset="0"/>
            </a:endParaRPr>
          </a:p>
          <a:p>
            <a:pPr marL="185850" indent="-171450">
              <a:spcAft>
                <a:spcPts val="800"/>
              </a:spcAft>
              <a:buClr>
                <a:srgbClr val="002A4A"/>
              </a:buClr>
              <a:buFont typeface="Verdana" panose="020B0604030504040204" pitchFamily="34" charset="0"/>
              <a:buChar char="●"/>
            </a:pPr>
            <a:r>
              <a:rPr lang="de-DE" sz="1100">
                <a:solidFill>
                  <a:srgbClr val="002A4A"/>
                </a:solidFill>
                <a:latin typeface="Verdana" panose="020B0604030504040204" pitchFamily="34" charset="0"/>
                <a:ea typeface="Verdana" panose="020B0604030504040204" pitchFamily="34" charset="0"/>
              </a:rPr>
              <a:t>T</a:t>
            </a:r>
            <a:r>
              <a:rPr kumimoji="0" lang="de-DE" sz="1100" b="0" i="0" u="none" strike="noStrike" kern="0" cap="none" spc="0" normalizeH="0" baseline="0" noProof="0" err="1">
                <a:ln>
                  <a:noFill/>
                </a:ln>
                <a:solidFill>
                  <a:srgbClr val="002A4A"/>
                </a:solidFill>
                <a:effectLst/>
                <a:uLnTx/>
                <a:uFillTx/>
                <a:latin typeface="Verdana"/>
                <a:ea typeface="+mn-ea"/>
                <a:cs typeface="+mn-cs"/>
              </a:rPr>
              <a:t>elefonanschluss</a:t>
            </a:r>
            <a:r>
              <a:rPr kumimoji="0" lang="de-DE" sz="1100" b="0" i="0" u="none" strike="noStrike" kern="0" cap="none" spc="0" normalizeH="0" baseline="0" noProof="0">
                <a:ln>
                  <a:noFill/>
                </a:ln>
                <a:solidFill>
                  <a:srgbClr val="002A4A"/>
                </a:solidFill>
                <a:effectLst/>
                <a:uLnTx/>
                <a:uFillTx/>
                <a:latin typeface="Verdana"/>
                <a:ea typeface="+mn-ea"/>
                <a:cs typeface="+mn-cs"/>
              </a:rPr>
              <a:t> inkl. lokaler Rufnummer zur Weiterleitung</a:t>
            </a:r>
            <a:endParaRPr lang="de-DE" sz="1100">
              <a:solidFill>
                <a:srgbClr val="002A4A"/>
              </a:solidFill>
              <a:latin typeface="Verdana" panose="020B0604030504040204" pitchFamily="34" charset="0"/>
              <a:ea typeface="Verdana" panose="020B0604030504040204" pitchFamily="34" charset="0"/>
            </a:endParaRPr>
          </a:p>
          <a:p>
            <a:pPr marL="185850" indent="-171450">
              <a:spcAft>
                <a:spcPts val="800"/>
              </a:spcAft>
              <a:buClr>
                <a:srgbClr val="002A4A"/>
              </a:buClr>
              <a:buFont typeface="Verdana" panose="020B0604030504040204" pitchFamily="34" charset="0"/>
              <a:buChar char="●"/>
            </a:pPr>
            <a:r>
              <a:rPr kumimoji="0" lang="de-DE" sz="1100" b="0" i="0" u="none" strike="noStrike" kern="0" cap="none" spc="0" normalizeH="0" baseline="0" noProof="0">
                <a:ln>
                  <a:noFill/>
                </a:ln>
                <a:solidFill>
                  <a:srgbClr val="002A4A"/>
                </a:solidFill>
                <a:effectLst/>
                <a:uLnTx/>
                <a:uFillTx/>
                <a:latin typeface="Verdana"/>
                <a:ea typeface="+mn-ea"/>
                <a:cs typeface="+mn-cs"/>
              </a:rPr>
              <a:t>Telefonservice, Rufannahme inkl. Gesprächsnotiz</a:t>
            </a:r>
          </a:p>
          <a:p>
            <a:pPr marL="185850" indent="-171450">
              <a:spcAft>
                <a:spcPts val="800"/>
              </a:spcAft>
              <a:buClr>
                <a:srgbClr val="002A4A"/>
              </a:buClr>
              <a:buFont typeface="Verdana" panose="020B0604030504040204" pitchFamily="34" charset="0"/>
              <a:buChar char="●"/>
            </a:pPr>
            <a:r>
              <a:rPr lang="de-DE" sz="1100" kern="0">
                <a:solidFill>
                  <a:srgbClr val="002A4A"/>
                </a:solidFill>
                <a:latin typeface="Verdana"/>
              </a:rPr>
              <a:t>Fax2Mail</a:t>
            </a:r>
            <a:br>
              <a:rPr lang="de-DE" sz="1100" kern="0">
                <a:solidFill>
                  <a:srgbClr val="002A4A"/>
                </a:solidFill>
                <a:latin typeface="Verdana"/>
              </a:rPr>
            </a:br>
            <a:endParaRPr lang="de-DE" sz="1100" kern="0" spc="-10">
              <a:solidFill>
                <a:srgbClr val="002A4A"/>
              </a:solidFill>
              <a:latin typeface="Verdana" panose="020B0604030504040204" pitchFamily="34" charset="0"/>
              <a:ea typeface="Verdana" panose="020B0604030504040204" pitchFamily="34" charset="0"/>
              <a:cs typeface="Verdana"/>
            </a:endParaRPr>
          </a:p>
          <a:p>
            <a:pPr marL="14400">
              <a:spcAft>
                <a:spcPts val="800"/>
              </a:spcAft>
            </a:pPr>
            <a:r>
              <a:rPr lang="de-DE" sz="1100" b="1" kern="0" spc="-10">
                <a:solidFill>
                  <a:srgbClr val="002A4A"/>
                </a:solidFill>
                <a:latin typeface="Verdana" panose="020B0604030504040204" pitchFamily="34" charset="0"/>
                <a:ea typeface="Verdana" panose="020B0604030504040204" pitchFamily="34" charset="0"/>
                <a:cs typeface="Verdana"/>
              </a:rPr>
              <a:t>Beschilderung</a:t>
            </a:r>
          </a:p>
          <a:p>
            <a:pPr marL="243000" indent="-228600">
              <a:spcAft>
                <a:spcPts val="800"/>
              </a:spcAft>
              <a:buClr>
                <a:srgbClr val="002A4A"/>
              </a:buClr>
              <a:buFont typeface="Verdana" panose="020B0604030504040204" pitchFamily="34" charset="0"/>
              <a:buChar char="●"/>
              <a:defRPr/>
            </a:pPr>
            <a:r>
              <a:rPr kumimoji="0" lang="de-DE" sz="1100" b="0" i="0" u="none" strike="noStrike" kern="0" cap="none" spc="0" normalizeH="0" baseline="0" noProof="0">
                <a:ln>
                  <a:noFill/>
                </a:ln>
                <a:solidFill>
                  <a:srgbClr val="002A4A"/>
                </a:solidFill>
                <a:effectLst/>
                <a:uLnTx/>
                <a:uFillTx/>
                <a:latin typeface="Verdana"/>
                <a:ea typeface="+mn-ea"/>
                <a:cs typeface="+mn-cs"/>
              </a:rPr>
              <a:t>Anfertigung und Montage der Firmenschilder, je Schild</a:t>
            </a:r>
          </a:p>
          <a:p>
            <a:pPr marL="243000" indent="-228600">
              <a:spcAft>
                <a:spcPts val="800"/>
              </a:spcAft>
              <a:buClr>
                <a:srgbClr val="002A4A"/>
              </a:buClr>
              <a:buFont typeface="Verdana" panose="020B0604030504040204" pitchFamily="34" charset="0"/>
              <a:buChar char="●"/>
              <a:defRPr/>
            </a:pPr>
            <a:r>
              <a:rPr kumimoji="0" lang="de-DE" sz="1100" b="0" i="0" u="none" strike="noStrike" kern="0" cap="none" spc="0" normalizeH="0" baseline="0" noProof="0">
                <a:ln>
                  <a:noFill/>
                </a:ln>
                <a:solidFill>
                  <a:srgbClr val="002A4A"/>
                </a:solidFill>
                <a:effectLst/>
                <a:uLnTx/>
                <a:uFillTx/>
                <a:latin typeface="Verdana"/>
                <a:ea typeface="+mn-ea"/>
                <a:cs typeface="+mn-cs"/>
              </a:rPr>
              <a:t>Nutzung der Firmenschildflächen</a:t>
            </a:r>
          </a:p>
          <a:p>
            <a:pPr marL="14400" marR="0" lvl="0" indent="0" algn="l" defTabSz="457200" rtl="0" eaLnBrk="1" fontAlgn="auto" latinLnBrk="0" hangingPunct="1">
              <a:lnSpc>
                <a:spcPct val="100000"/>
              </a:lnSpc>
              <a:spcBef>
                <a:spcPts val="0"/>
              </a:spcBef>
              <a:spcAft>
                <a:spcPts val="800"/>
              </a:spcAft>
              <a:buClrTx/>
              <a:buSzTx/>
              <a:buFontTx/>
              <a:buNone/>
              <a:tabLst/>
              <a:defRPr/>
            </a:pPr>
            <a:br>
              <a:rPr lang="de-DE" sz="1100" b="1" kern="0" spc="-10">
                <a:solidFill>
                  <a:srgbClr val="002A4A"/>
                </a:solidFill>
                <a:latin typeface="Verdana" panose="020B0604030504040204" pitchFamily="34" charset="0"/>
                <a:ea typeface="Verdana" panose="020B0604030504040204" pitchFamily="34" charset="0"/>
                <a:cs typeface="Verdana"/>
              </a:rPr>
            </a:br>
            <a:r>
              <a:rPr lang="de-DE" sz="1100" b="1" kern="0" spc="-10">
                <a:solidFill>
                  <a:srgbClr val="002A4A"/>
                </a:solidFill>
                <a:latin typeface="Verdana" panose="020B0604030504040204" pitchFamily="34" charset="0"/>
                <a:ea typeface="Verdana" panose="020B0604030504040204" pitchFamily="34" charset="0"/>
                <a:cs typeface="Verdana"/>
              </a:rPr>
              <a:t>Möblierung</a:t>
            </a:r>
          </a:p>
          <a:p>
            <a:pPr marL="185850" indent="-171450">
              <a:spcAft>
                <a:spcPts val="800"/>
              </a:spcAft>
              <a:buClr>
                <a:srgbClr val="002A4A"/>
              </a:buClr>
              <a:buFont typeface="Verdana" panose="020B0604030504040204" pitchFamily="34" charset="0"/>
              <a:buChar char="●"/>
            </a:pPr>
            <a:r>
              <a:rPr lang="de-DE" sz="1100" kern="0" spc="-10">
                <a:solidFill>
                  <a:srgbClr val="002A4A"/>
                </a:solidFill>
                <a:latin typeface="Verdana" panose="020B0604030504040204" pitchFamily="34" charset="0"/>
                <a:ea typeface="Verdana" panose="020B0604030504040204" pitchFamily="34" charset="0"/>
                <a:cs typeface="Verdana"/>
              </a:rPr>
              <a:t>Abschließbarer Schrank</a:t>
            </a:r>
          </a:p>
          <a:p>
            <a:pPr marL="14400">
              <a:spcAft>
                <a:spcPts val="800"/>
              </a:spcAft>
            </a:pPr>
            <a:br>
              <a:rPr lang="de-DE" sz="1100" b="1" kern="0" spc="-10">
                <a:solidFill>
                  <a:srgbClr val="002A4A"/>
                </a:solidFill>
                <a:latin typeface="Verdana" panose="020B0604030504040204" pitchFamily="34" charset="0"/>
                <a:ea typeface="Verdana" panose="020B0604030504040204" pitchFamily="34" charset="0"/>
                <a:cs typeface="Verdana"/>
              </a:rPr>
            </a:br>
            <a:r>
              <a:rPr lang="de-DE" sz="1100" b="1" kern="0" spc="-10">
                <a:solidFill>
                  <a:srgbClr val="002A4A"/>
                </a:solidFill>
                <a:latin typeface="Verdana" panose="020B0604030504040204" pitchFamily="34" charset="0"/>
                <a:ea typeface="Verdana" panose="020B0604030504040204" pitchFamily="34" charset="0"/>
                <a:cs typeface="Verdana"/>
              </a:rPr>
              <a:t>Räumlichkeiten bis 22 Personen, ab 1 Stunde</a:t>
            </a:r>
            <a:endParaRPr lang="de-DE" sz="1100" b="1" kern="0" spc="-10">
              <a:solidFill>
                <a:srgbClr val="002A4A"/>
              </a:solidFill>
              <a:latin typeface="Verdana" panose="020B0604030504040204" pitchFamily="34" charset="0"/>
              <a:ea typeface="Verdana" panose="020B0604030504040204" pitchFamily="34" charset="0"/>
            </a:endParaRPr>
          </a:p>
          <a:p>
            <a:pPr marL="185850" indent="-171450">
              <a:spcAft>
                <a:spcPts val="800"/>
              </a:spcAft>
              <a:buClr>
                <a:srgbClr val="002A4A"/>
              </a:buClr>
              <a:buFont typeface="Verdana" panose="020B0604030504040204" pitchFamily="34" charset="0"/>
              <a:buChar char="●"/>
            </a:pPr>
            <a:r>
              <a:rPr lang="de-DE" sz="1100" kern="0" spc="-10">
                <a:solidFill>
                  <a:srgbClr val="002A4A"/>
                </a:solidFill>
                <a:latin typeface="Verdana" panose="020B0604030504040204" pitchFamily="34" charset="0"/>
                <a:ea typeface="Verdana" panose="020B0604030504040204" pitchFamily="34" charset="0"/>
              </a:rPr>
              <a:t>Jederzeit online buchbar</a:t>
            </a:r>
          </a:p>
          <a:p>
            <a:pPr marL="185850" indent="-171450">
              <a:spcAft>
                <a:spcPts val="800"/>
              </a:spcAft>
              <a:buClr>
                <a:srgbClr val="002A4A"/>
              </a:buClr>
              <a:buFont typeface="Verdana" panose="020B0604030504040204" pitchFamily="34" charset="0"/>
              <a:buChar char="●"/>
            </a:pPr>
            <a:r>
              <a:rPr lang="de-DE" sz="1100" kern="0" spc="-10">
                <a:solidFill>
                  <a:srgbClr val="002A4A"/>
                </a:solidFill>
                <a:latin typeface="Verdana" panose="020B0604030504040204" pitchFamily="34" charset="0"/>
                <a:ea typeface="Verdana" panose="020B0604030504040204" pitchFamily="34" charset="0"/>
              </a:rPr>
              <a:t>Optional 20% Nachlass auf Meetingpreise für Virtual Office Basic </a:t>
            </a:r>
          </a:p>
        </p:txBody>
      </p:sp>
      <p:sp>
        <p:nvSpPr>
          <p:cNvPr id="4" name="object 5">
            <a:extLst>
              <a:ext uri="{FF2B5EF4-FFF2-40B4-BE49-F238E27FC236}">
                <a16:creationId xmlns:a16="http://schemas.microsoft.com/office/drawing/2014/main" id="{7B7BBC95-719C-E1C9-3F63-6E800B440045}"/>
              </a:ext>
            </a:extLst>
          </p:cNvPr>
          <p:cNvSpPr txBox="1"/>
          <p:nvPr/>
        </p:nvSpPr>
        <p:spPr>
          <a:xfrm>
            <a:off x="450000" y="7199086"/>
            <a:ext cx="1923086" cy="151323"/>
          </a:xfrm>
          <a:prstGeom prst="rect">
            <a:avLst/>
          </a:prstGeom>
        </p:spPr>
        <p:txBody>
          <a:bodyPr vert="horz" wrap="square" lIns="0" tIns="12700" rIns="0" bIns="0" rtlCol="0">
            <a:spAutoFit/>
          </a:bodyPr>
          <a:lstStyle/>
          <a:p>
            <a:pPr marL="12700" defTabSz="914400">
              <a:spcBef>
                <a:spcPts val="100"/>
              </a:spcBef>
            </a:pPr>
            <a:r>
              <a:rPr sz="900" kern="0" dirty="0" err="1">
                <a:solidFill>
                  <a:srgbClr val="FFFFFF"/>
                </a:solidFill>
                <a:latin typeface="Verdana"/>
                <a:cs typeface="Verdana"/>
              </a:rPr>
              <a:t>Preisliste</a:t>
            </a:r>
            <a:r>
              <a:rPr sz="900" kern="0" dirty="0">
                <a:solidFill>
                  <a:srgbClr val="FFFFFF"/>
                </a:solidFill>
                <a:latin typeface="Verdana"/>
                <a:cs typeface="Verdana"/>
              </a:rPr>
              <a:t> / Stand </a:t>
            </a:r>
            <a:r>
              <a:rPr lang="de-DE" sz="900" kern="0" dirty="0">
                <a:solidFill>
                  <a:srgbClr val="FFFFFF"/>
                </a:solidFill>
                <a:latin typeface="Verdana"/>
                <a:cs typeface="Verdana"/>
              </a:rPr>
              <a:t>01.01.2024</a:t>
            </a:r>
            <a:endParaRPr sz="900" kern="0" dirty="0">
              <a:solidFill>
                <a:sysClr val="windowText" lastClr="000000"/>
              </a:solidFill>
              <a:latin typeface="Verdana"/>
              <a:cs typeface="Verdana"/>
            </a:endParaRPr>
          </a:p>
        </p:txBody>
      </p:sp>
      <p:sp>
        <p:nvSpPr>
          <p:cNvPr id="2" name="Textfeld 1">
            <a:extLst>
              <a:ext uri="{FF2B5EF4-FFF2-40B4-BE49-F238E27FC236}">
                <a16:creationId xmlns:a16="http://schemas.microsoft.com/office/drawing/2014/main" id="{632455CF-5549-FE41-7E83-6F765B574BF7}"/>
              </a:ext>
            </a:extLst>
          </p:cNvPr>
          <p:cNvSpPr txBox="1"/>
          <p:nvPr/>
        </p:nvSpPr>
        <p:spPr>
          <a:xfrm>
            <a:off x="3902399" y="6725203"/>
            <a:ext cx="5276769" cy="674352"/>
          </a:xfrm>
          <a:prstGeom prst="rect">
            <a:avLst/>
          </a:prstGeom>
          <a:noFill/>
        </p:spPr>
        <p:txBody>
          <a:bodyPr wrap="square" rtlCol="0">
            <a:spAutoFit/>
          </a:bodyPr>
          <a:lstStyle/>
          <a:p>
            <a:pPr marL="14400">
              <a:lnSpc>
                <a:spcPct val="107000"/>
              </a:lnSpc>
              <a:spcBef>
                <a:spcPts val="800"/>
              </a:spcBef>
            </a:pPr>
            <a:r>
              <a:rPr lang="de-DE" sz="1000">
                <a:solidFill>
                  <a:srgbClr val="002A4A"/>
                </a:solidFill>
                <a:effectLst/>
                <a:latin typeface="Verdana"/>
                <a:ea typeface="Calibri" panose="020F0502020204030204" pitchFamily="34" charset="0"/>
                <a:cs typeface="Times New Roman"/>
              </a:rPr>
              <a:t>Mehr Informationen erhältst du </a:t>
            </a:r>
            <a:r>
              <a:rPr lang="de-DE" sz="1000">
                <a:solidFill>
                  <a:srgbClr val="002A4A"/>
                </a:solidFill>
                <a:latin typeface="Verdana"/>
                <a:ea typeface="Calibri" panose="020F0502020204030204" pitchFamily="34" charset="0"/>
                <a:cs typeface="Times New Roman"/>
              </a:rPr>
              <a:t>auf www.ecos-workspaces.com/hannover-nord </a:t>
            </a:r>
          </a:p>
          <a:p>
            <a:pPr marL="14400">
              <a:lnSpc>
                <a:spcPct val="107000"/>
              </a:lnSpc>
              <a:spcBef>
                <a:spcPts val="800"/>
              </a:spcBef>
            </a:pPr>
            <a:r>
              <a:rPr lang="de-DE" sz="1000">
                <a:solidFill>
                  <a:srgbClr val="002A4A"/>
                </a:solidFill>
                <a:effectLst/>
                <a:latin typeface="Verdana"/>
                <a:ea typeface="Calibri" panose="020F0502020204030204" pitchFamily="34" charset="0"/>
                <a:cs typeface="Times New Roman"/>
              </a:rPr>
              <a:t>Alle Preise gelten zzgl. gesetzlicher Mehrwertsteuer </a:t>
            </a:r>
            <a:r>
              <a:rPr lang="de-DE" sz="1000" i="0" u="none" strike="noStrike" baseline="0">
                <a:solidFill>
                  <a:srgbClr val="002A4A"/>
                </a:solidFill>
                <a:latin typeface="Verdana" panose="020B0604030504040204" pitchFamily="34" charset="0"/>
                <a:ea typeface="Verdana" panose="020B0604030504040204" pitchFamily="34" charset="0"/>
              </a:rPr>
              <a:t>und nur für den Standort </a:t>
            </a:r>
            <a:r>
              <a:rPr lang="de-DE" sz="1000">
                <a:solidFill>
                  <a:srgbClr val="002A4A"/>
                </a:solidFill>
                <a:latin typeface="Verdana" panose="020B0604030504040204" pitchFamily="34" charset="0"/>
                <a:ea typeface="Verdana" panose="020B0604030504040204" pitchFamily="34" charset="0"/>
              </a:rPr>
              <a:t>Hannover Nord</a:t>
            </a:r>
            <a:r>
              <a:rPr lang="de-DE" sz="1000" i="0" u="none" strike="noStrike" baseline="0">
                <a:solidFill>
                  <a:srgbClr val="002A4A"/>
                </a:solidFill>
                <a:latin typeface="Verdana" panose="020B0604030504040204" pitchFamily="34" charset="0"/>
                <a:ea typeface="Verdana" panose="020B0604030504040204" pitchFamily="34" charset="0"/>
              </a:rPr>
              <a:t>.</a:t>
            </a:r>
            <a:endParaRPr lang="de-DE" sz="1000">
              <a:solidFill>
                <a:srgbClr val="002A4A"/>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1942302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5BEE8B11-5DF4-0BCB-31A6-6A68C2052A00}"/>
              </a:ext>
            </a:extLst>
          </p:cNvPr>
          <p:cNvSpPr txBox="1"/>
          <p:nvPr/>
        </p:nvSpPr>
        <p:spPr>
          <a:xfrm>
            <a:off x="450000" y="7169404"/>
            <a:ext cx="1770686" cy="151323"/>
          </a:xfrm>
          <a:prstGeom prst="rect">
            <a:avLst/>
          </a:prstGeom>
        </p:spPr>
        <p:txBody>
          <a:bodyPr vert="horz" wrap="square" lIns="0" tIns="12700" rIns="0" bIns="0" rtlCol="0">
            <a:spAutoFit/>
          </a:bodyPr>
          <a:lstStyle/>
          <a:p>
            <a:pPr marL="12700" defTabSz="914400">
              <a:spcBef>
                <a:spcPts val="100"/>
              </a:spcBef>
            </a:pPr>
            <a:r>
              <a:rPr sz="900" kern="0" dirty="0" err="1">
                <a:solidFill>
                  <a:srgbClr val="FFFFFF"/>
                </a:solidFill>
                <a:latin typeface="Verdana"/>
                <a:cs typeface="Verdana"/>
              </a:rPr>
              <a:t>Preisliste</a:t>
            </a:r>
            <a:r>
              <a:rPr sz="900" kern="0" dirty="0">
                <a:solidFill>
                  <a:srgbClr val="FFFFFF"/>
                </a:solidFill>
                <a:latin typeface="Verdana"/>
                <a:cs typeface="Verdana"/>
              </a:rPr>
              <a:t> / Stand </a:t>
            </a:r>
            <a:r>
              <a:rPr lang="de-DE" sz="900" kern="0" dirty="0">
                <a:solidFill>
                  <a:srgbClr val="FFFFFF"/>
                </a:solidFill>
                <a:latin typeface="Verdana"/>
                <a:cs typeface="Verdana"/>
              </a:rPr>
              <a:t>01.01.2024</a:t>
            </a:r>
            <a:endParaRPr sz="900" kern="0" dirty="0">
              <a:solidFill>
                <a:sysClr val="windowText" lastClr="000000"/>
              </a:solidFill>
              <a:latin typeface="Verdana"/>
              <a:cs typeface="Verdana"/>
            </a:endParaRPr>
          </a:p>
        </p:txBody>
      </p:sp>
      <p:sp>
        <p:nvSpPr>
          <p:cNvPr id="5" name="Textfeld 4">
            <a:extLst>
              <a:ext uri="{FF2B5EF4-FFF2-40B4-BE49-F238E27FC236}">
                <a16:creationId xmlns:a16="http://schemas.microsoft.com/office/drawing/2014/main" id="{733C3F58-4DFB-EBD6-2BDE-05FFE7757683}"/>
              </a:ext>
            </a:extLst>
          </p:cNvPr>
          <p:cNvSpPr txBox="1"/>
          <p:nvPr/>
        </p:nvSpPr>
        <p:spPr>
          <a:xfrm>
            <a:off x="329818" y="5080673"/>
            <a:ext cx="2976908" cy="1809150"/>
          </a:xfrm>
          <a:prstGeom prst="rect">
            <a:avLst/>
          </a:prstGeom>
          <a:noFill/>
        </p:spPr>
        <p:txBody>
          <a:bodyPr wrap="square" rtlCol="0">
            <a:spAutoFit/>
          </a:bodyPr>
          <a:lstStyle/>
          <a:p>
            <a:pPr marL="14400">
              <a:lnSpc>
                <a:spcPct val="107000"/>
              </a:lnSpc>
              <a:spcBef>
                <a:spcPts val="80"/>
              </a:spcBef>
            </a:pPr>
            <a:r>
              <a:rPr lang="de-DE" sz="1100">
                <a:solidFill>
                  <a:schemeClr val="bg1"/>
                </a:solidFill>
                <a:latin typeface="Verdana" panose="020B0604030504040204" pitchFamily="34" charset="0"/>
                <a:ea typeface="Verdana" panose="020B0604030504040204" pitchFamily="34" charset="0"/>
              </a:rPr>
              <a:t>ecos </a:t>
            </a:r>
            <a:r>
              <a:rPr lang="de-DE" sz="1100" err="1">
                <a:solidFill>
                  <a:schemeClr val="bg1"/>
                </a:solidFill>
                <a:latin typeface="Verdana" panose="020B0604030504040204" pitchFamily="34" charset="0"/>
                <a:ea typeface="Verdana" panose="020B0604030504040204" pitchFamily="34" charset="0"/>
              </a:rPr>
              <a:t>work</a:t>
            </a:r>
            <a:r>
              <a:rPr lang="de-DE" sz="1100">
                <a:solidFill>
                  <a:schemeClr val="bg1"/>
                </a:solidFill>
                <a:latin typeface="Verdana" panose="020B0604030504040204" pitchFamily="34" charset="0"/>
                <a:ea typeface="Verdana" panose="020B0604030504040204" pitchFamily="34" charset="0"/>
              </a:rPr>
              <a:t> </a:t>
            </a:r>
            <a:r>
              <a:rPr lang="de-DE" sz="1100" err="1">
                <a:solidFill>
                  <a:schemeClr val="bg1"/>
                </a:solidFill>
                <a:latin typeface="Verdana" panose="020B0604030504040204" pitchFamily="34" charset="0"/>
                <a:ea typeface="Verdana" panose="020B0604030504040204" pitchFamily="34" charset="0"/>
              </a:rPr>
              <a:t>spaces</a:t>
            </a:r>
            <a:r>
              <a:rPr lang="de-DE" sz="1100">
                <a:solidFill>
                  <a:schemeClr val="bg1"/>
                </a:solidFill>
                <a:latin typeface="Verdana" panose="020B0604030504040204" pitchFamily="34" charset="0"/>
                <a:ea typeface="Verdana" panose="020B0604030504040204" pitchFamily="34" charset="0"/>
              </a:rPr>
              <a:t> Hannover Nord</a:t>
            </a:r>
          </a:p>
          <a:p>
            <a:pPr marL="14400">
              <a:lnSpc>
                <a:spcPct val="107000"/>
              </a:lnSpc>
              <a:spcBef>
                <a:spcPts val="80"/>
              </a:spcBef>
            </a:pPr>
            <a:r>
              <a:rPr lang="de-DE" sz="1100">
                <a:solidFill>
                  <a:schemeClr val="bg1"/>
                </a:solidFill>
                <a:latin typeface="Verdana" panose="020B0604030504040204" pitchFamily="34" charset="0"/>
                <a:ea typeface="Verdana" panose="020B0604030504040204" pitchFamily="34" charset="0"/>
              </a:rPr>
              <a:t>Vahrenwalder Straße 269 A</a:t>
            </a:r>
          </a:p>
          <a:p>
            <a:pPr marL="14400">
              <a:lnSpc>
                <a:spcPct val="107000"/>
              </a:lnSpc>
              <a:spcBef>
                <a:spcPts val="80"/>
              </a:spcBef>
            </a:pPr>
            <a:r>
              <a:rPr lang="de-DE" sz="1100">
                <a:solidFill>
                  <a:schemeClr val="bg1"/>
                </a:solidFill>
                <a:latin typeface="Verdana" panose="020B0604030504040204" pitchFamily="34" charset="0"/>
                <a:ea typeface="Verdana" panose="020B0604030504040204" pitchFamily="34" charset="0"/>
              </a:rPr>
              <a:t>30179 Hannover</a:t>
            </a:r>
          </a:p>
          <a:p>
            <a:pPr marL="14400">
              <a:lnSpc>
                <a:spcPct val="107000"/>
              </a:lnSpc>
              <a:spcBef>
                <a:spcPts val="80"/>
              </a:spcBef>
            </a:pPr>
            <a:endParaRPr lang="de-DE" sz="1100">
              <a:solidFill>
                <a:schemeClr val="bg1"/>
              </a:solidFill>
              <a:latin typeface="Verdana" panose="020B0604030504040204" pitchFamily="34" charset="0"/>
              <a:ea typeface="Verdana" panose="020B0604030504040204" pitchFamily="34" charset="0"/>
            </a:endParaRPr>
          </a:p>
          <a:p>
            <a:pPr marL="14400">
              <a:lnSpc>
                <a:spcPct val="107000"/>
              </a:lnSpc>
              <a:spcBef>
                <a:spcPts val="80"/>
              </a:spcBef>
            </a:pPr>
            <a:r>
              <a:rPr lang="de-DE" sz="1100">
                <a:solidFill>
                  <a:schemeClr val="bg1"/>
                </a:solidFill>
                <a:latin typeface="Verdana" panose="020B0604030504040204" pitchFamily="34" charset="0"/>
                <a:ea typeface="Verdana" panose="020B0604030504040204" pitchFamily="34" charset="0"/>
              </a:rPr>
              <a:t>Tel.:</a:t>
            </a:r>
            <a:r>
              <a:rPr lang="de-DE" sz="1000">
                <a:solidFill>
                  <a:schemeClr val="bg1"/>
                </a:solidFill>
                <a:latin typeface="Verdana" panose="020B0604030504040204" pitchFamily="34" charset="0"/>
                <a:ea typeface="Verdana" panose="020B0604030504040204" pitchFamily="34" charset="0"/>
              </a:rPr>
              <a:t> </a:t>
            </a:r>
            <a:r>
              <a:rPr lang="de-DE" sz="1100">
                <a:solidFill>
                  <a:schemeClr val="bg1"/>
                </a:solidFill>
                <a:latin typeface="Verdana" panose="020B0604030504040204" pitchFamily="34" charset="0"/>
                <a:ea typeface="Verdana" panose="020B0604030504040204" pitchFamily="34" charset="0"/>
              </a:rPr>
              <a:t> +49 511 966 66</a:t>
            </a:r>
          </a:p>
          <a:p>
            <a:pPr marL="14400">
              <a:lnSpc>
                <a:spcPct val="107000"/>
              </a:lnSpc>
              <a:spcBef>
                <a:spcPts val="80"/>
              </a:spcBef>
            </a:pPr>
            <a:r>
              <a:rPr lang="de-DE" sz="1100">
                <a:solidFill>
                  <a:schemeClr val="bg1"/>
                </a:solidFill>
                <a:latin typeface="Verdana" panose="020B0604030504040204" pitchFamily="34" charset="0"/>
                <a:ea typeface="Verdana" panose="020B0604030504040204" pitchFamily="34" charset="0"/>
              </a:rPr>
              <a:t>Fax.: +49 511 966 6701</a:t>
            </a:r>
          </a:p>
          <a:p>
            <a:pPr marL="14400">
              <a:lnSpc>
                <a:spcPct val="107000"/>
              </a:lnSpc>
              <a:spcBef>
                <a:spcPts val="80"/>
              </a:spcBef>
            </a:pPr>
            <a:endParaRPr lang="de-DE" sz="1100">
              <a:solidFill>
                <a:schemeClr val="bg1"/>
              </a:solidFill>
              <a:latin typeface="Verdana" panose="020B0604030504040204" pitchFamily="34" charset="0"/>
              <a:ea typeface="Verdana" panose="020B0604030504040204" pitchFamily="34" charset="0"/>
            </a:endParaRPr>
          </a:p>
          <a:p>
            <a:pPr marL="14400">
              <a:lnSpc>
                <a:spcPct val="107000"/>
              </a:lnSpc>
              <a:spcBef>
                <a:spcPts val="80"/>
              </a:spcBef>
            </a:pPr>
            <a:r>
              <a:rPr lang="de-DE" sz="1100">
                <a:solidFill>
                  <a:schemeClr val="bg1"/>
                </a:solidFill>
                <a:latin typeface="Verdana" panose="020B0604030504040204" pitchFamily="34" charset="0"/>
                <a:ea typeface="Verdana" panose="020B0604030504040204" pitchFamily="34" charset="0"/>
              </a:rPr>
              <a:t>ecos-workspaces.com/</a:t>
            </a:r>
            <a:r>
              <a:rPr lang="de-DE" sz="1100" err="1">
                <a:solidFill>
                  <a:schemeClr val="bg1"/>
                </a:solidFill>
                <a:latin typeface="Verdana" panose="020B0604030504040204" pitchFamily="34" charset="0"/>
                <a:ea typeface="Verdana" panose="020B0604030504040204" pitchFamily="34" charset="0"/>
              </a:rPr>
              <a:t>hannover</a:t>
            </a:r>
            <a:r>
              <a:rPr lang="de-DE" sz="1100">
                <a:solidFill>
                  <a:schemeClr val="bg1"/>
                </a:solidFill>
                <a:latin typeface="Verdana" panose="020B0604030504040204" pitchFamily="34" charset="0"/>
                <a:ea typeface="Verdana" panose="020B0604030504040204" pitchFamily="34" charset="0"/>
              </a:rPr>
              <a:t>-nord</a:t>
            </a:r>
          </a:p>
          <a:p>
            <a:pPr marL="14400">
              <a:lnSpc>
                <a:spcPct val="107000"/>
              </a:lnSpc>
              <a:spcBef>
                <a:spcPts val="80"/>
              </a:spcBef>
            </a:pPr>
            <a:r>
              <a:rPr lang="de-DE" sz="1100">
                <a:solidFill>
                  <a:schemeClr val="bg1"/>
                </a:solidFill>
                <a:latin typeface="Verdana" panose="020B0604030504040204" pitchFamily="34" charset="0"/>
                <a:ea typeface="Verdana" panose="020B0604030504040204" pitchFamily="34" charset="0"/>
              </a:rPr>
              <a:t>hannover-nord@ecos-workspaces.com</a:t>
            </a:r>
          </a:p>
        </p:txBody>
      </p:sp>
      <p:pic>
        <p:nvPicPr>
          <p:cNvPr id="10" name="Grafik 9">
            <a:extLst>
              <a:ext uri="{FF2B5EF4-FFF2-40B4-BE49-F238E27FC236}">
                <a16:creationId xmlns:a16="http://schemas.microsoft.com/office/drawing/2014/main" id="{6238CB35-838D-3682-8068-102534D41B09}"/>
              </a:ext>
            </a:extLst>
          </p:cNvPr>
          <p:cNvPicPr>
            <a:picLocks noChangeAspect="1"/>
          </p:cNvPicPr>
          <p:nvPr/>
        </p:nvPicPr>
        <p:blipFill rotWithShape="1">
          <a:blip r:embed="rId2"/>
          <a:srcRect l="5173" r="5443"/>
          <a:stretch/>
        </p:blipFill>
        <p:spPr>
          <a:xfrm>
            <a:off x="3587000" y="0"/>
            <a:ext cx="7106400" cy="7562850"/>
          </a:xfrm>
          <a:prstGeom prst="rect">
            <a:avLst/>
          </a:prstGeom>
        </p:spPr>
      </p:pic>
    </p:spTree>
    <p:extLst>
      <p:ext uri="{BB962C8B-B14F-4D97-AF65-F5344CB8AC3E}">
        <p14:creationId xmlns:p14="http://schemas.microsoft.com/office/powerpoint/2010/main" val="1795427741"/>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0</TotalTime>
  <Words>1085</Words>
  <Application>Microsoft Office PowerPoint</Application>
  <PresentationFormat>Benutzerdefiniert</PresentationFormat>
  <Paragraphs>306</Paragraphs>
  <Slides>13</Slides>
  <Notes>1</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13</vt:i4>
      </vt:variant>
    </vt:vector>
  </HeadingPairs>
  <TitlesOfParts>
    <vt:vector size="18" baseType="lpstr">
      <vt:lpstr>Arial</vt:lpstr>
      <vt:lpstr>Calibri</vt:lpstr>
      <vt:lpstr>Times New Roman</vt:lpstr>
      <vt:lpstr>Verdana</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Tanja Hussmann</dc:creator>
  <cp:lastModifiedBy>Oliver Lieckfeld</cp:lastModifiedBy>
  <cp:revision>2</cp:revision>
  <cp:lastPrinted>2023-09-27T08:29:52Z</cp:lastPrinted>
  <dcterms:created xsi:type="dcterms:W3CDTF">2023-08-30T12:30:33Z</dcterms:created>
  <dcterms:modified xsi:type="dcterms:W3CDTF">2023-12-22T11:31:59Z</dcterms:modified>
  <cp:contentStatus/>
</cp:coreProperties>
</file>